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69" r:id="rId3"/>
    <p:sldMasterId id="2147483671" r:id="rId4"/>
  </p:sldMasterIdLst>
  <p:notesMasterIdLst>
    <p:notesMasterId r:id="rId25"/>
  </p:notesMasterIdLst>
  <p:sldIdLst>
    <p:sldId id="266" r:id="rId5"/>
    <p:sldId id="351" r:id="rId6"/>
    <p:sldId id="307" r:id="rId7"/>
    <p:sldId id="312" r:id="rId8"/>
    <p:sldId id="358" r:id="rId9"/>
    <p:sldId id="359" r:id="rId10"/>
    <p:sldId id="353" r:id="rId11"/>
    <p:sldId id="357" r:id="rId12"/>
    <p:sldId id="356" r:id="rId13"/>
    <p:sldId id="360" r:id="rId14"/>
    <p:sldId id="361" r:id="rId15"/>
    <p:sldId id="352" r:id="rId16"/>
    <p:sldId id="362" r:id="rId17"/>
    <p:sldId id="365" r:id="rId18"/>
    <p:sldId id="363" r:id="rId19"/>
    <p:sldId id="364" r:id="rId20"/>
    <p:sldId id="367" r:id="rId21"/>
    <p:sldId id="368" r:id="rId22"/>
    <p:sldId id="369" r:id="rId23"/>
    <p:sldId id="36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5D"/>
    <a:srgbClr val="005581"/>
    <a:srgbClr val="9AD3F0"/>
    <a:srgbClr val="00A8E1"/>
    <a:srgbClr val="6CC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1" autoAdjust="0"/>
    <p:restoredTop sz="94665" autoAdjust="0"/>
  </p:normalViewPr>
  <p:slideViewPr>
    <p:cSldViewPr>
      <p:cViewPr>
        <p:scale>
          <a:sx n="80" d="100"/>
          <a:sy n="80" d="100"/>
        </p:scale>
        <p:origin x="-1280"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0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PCISERVER\TRANSIT\Francis\DHS\DHS_EDU_RESULTS%20francis%20Shilpi.xlsx" TargetMode="External"/><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Administrator\Documents\presentations%202012\Copy%20of%20REAS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dministrator\Documents\presentations%202012\Copy%20of%20REAS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dministrator\Documents\presentations%202012\Copy%20of%20REASO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dministrator\Documents\presentations%202012\Copy%20of%20REAS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CISERVER\TRANSIT\Francis\DHS\DHS_EDU_RESULTS%20francis%20Shilpi.xlsx"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PCISERVER\TRANSIT\Francis\DHS\Graphs.xlsx" TargetMode="External"/><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oleObject" Target="file:///\\PCISERVER\TRANSIT\Francis\DHS\Graphs.xlsx" TargetMode="External"/><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oleObject" Target="file:///\\PCISERVER\TRANSIT\Francis\DHS\DHS_EDU_RESULTS%20francis%20Shilp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PCISERVER\TRANSIT\Francis\DHS\DHS_EDU_RESULTS%20francis%20Shilp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PCISERVER\TRANSIT\Francis\DHS\DHS_EDU_RESULTS%20francis%20Shilp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PCISERVER\TRANSIT\Francis\DHS\DHS_EDU_RESULTS%20francis%20Shilpi.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dministrator\Documents\presentations%202012\Copy%20of%20DHS_EDU_RESULTS%20francis%20Shilpi%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87195782500402"/>
          <c:y val="0.072089474610881"/>
          <c:w val="0.893771432322419"/>
          <c:h val="0.751056910240039"/>
        </c:manualLayout>
      </c:layout>
      <c:scatterChart>
        <c:scatterStyle val="lineMarker"/>
        <c:varyColors val="0"/>
        <c:ser>
          <c:idx val="0"/>
          <c:order val="0"/>
          <c:tx>
            <c:strRef>
              <c:f>Sheet1!$E$2</c:f>
              <c:strCache>
                <c:ptCount val="1"/>
                <c:pt idx="0">
                  <c:v>2000</c:v>
                </c:pt>
              </c:strCache>
            </c:strRef>
          </c:tx>
          <c:spPr>
            <a:ln w="28575">
              <a:noFill/>
            </a:ln>
          </c:spPr>
          <c:dLbls>
            <c:dLbl>
              <c:idx val="0"/>
              <c:layout>
                <c:manualLayout>
                  <c:x val="-0.0235091614990806"/>
                  <c:y val="0.0539905996839354"/>
                </c:manualLayout>
              </c:layout>
              <c:showLegendKey val="0"/>
              <c:showVal val="0"/>
              <c:showCatName val="1"/>
              <c:showSerName val="0"/>
              <c:showPercent val="0"/>
              <c:showBubbleSize val="0"/>
            </c:dLbl>
            <c:dLbl>
              <c:idx val="1"/>
              <c:layout>
                <c:manualLayout>
                  <c:x val="-0.0268676131418064"/>
                  <c:y val="-0.253805180428592"/>
                </c:manualLayout>
              </c:layout>
              <c:showLegendKey val="0"/>
              <c:showVal val="0"/>
              <c:showCatName val="1"/>
              <c:showSerName val="0"/>
              <c:showPercent val="0"/>
              <c:showBubbleSize val="0"/>
            </c:dLbl>
            <c:dLbl>
              <c:idx val="2"/>
              <c:layout>
                <c:manualLayout>
                  <c:x val="-0.0268676131418064"/>
                  <c:y val="0.0449781332405101"/>
                </c:manualLayout>
              </c:layout>
              <c:showLegendKey val="0"/>
              <c:showVal val="0"/>
              <c:showCatName val="1"/>
              <c:showSerName val="0"/>
              <c:showPercent val="0"/>
              <c:showBubbleSize val="0"/>
            </c:dLbl>
            <c:dLbl>
              <c:idx val="3"/>
              <c:layout>
                <c:manualLayout>
                  <c:x val="-0.0285468389631693"/>
                  <c:y val="-0.0867435426781266"/>
                </c:manualLayout>
              </c:layout>
              <c:showLegendKey val="0"/>
              <c:showVal val="0"/>
              <c:showCatName val="1"/>
              <c:showSerName val="0"/>
              <c:showPercent val="0"/>
              <c:showBubbleSize val="0"/>
            </c:dLbl>
            <c:dLbl>
              <c:idx val="4"/>
              <c:layout>
                <c:manualLayout>
                  <c:x val="-0.0268676131418064"/>
                  <c:y val="0.0417654094376165"/>
                </c:manualLayout>
              </c:layout>
              <c:showLegendKey val="0"/>
              <c:showVal val="0"/>
              <c:showCatName val="1"/>
              <c:showSerName val="0"/>
              <c:showPercent val="0"/>
              <c:showBubbleSize val="0"/>
            </c:dLbl>
            <c:dLbl>
              <c:idx val="5"/>
              <c:layout>
                <c:manualLayout>
                  <c:x val="-0.033584516427258"/>
                  <c:y val="-0.0578290284520844"/>
                </c:manualLayout>
              </c:layout>
              <c:showLegendKey val="0"/>
              <c:showVal val="0"/>
              <c:showCatName val="1"/>
              <c:showSerName val="0"/>
              <c:showPercent val="0"/>
              <c:showBubbleSize val="0"/>
            </c:dLbl>
            <c:dLbl>
              <c:idx val="6"/>
              <c:layout>
                <c:manualLayout>
                  <c:x val="-0.0201507098563548"/>
                  <c:y val="0.0481908570434037"/>
                </c:manualLayout>
              </c:layout>
              <c:showLegendKey val="0"/>
              <c:showVal val="0"/>
              <c:showCatName val="1"/>
              <c:showSerName val="0"/>
              <c:showPercent val="0"/>
              <c:showBubbleSize val="0"/>
            </c:dLbl>
            <c:dLbl>
              <c:idx val="7"/>
              <c:layout>
                <c:manualLayout>
                  <c:x val="-0.0285469711856749"/>
                  <c:y val="-0.0963817140868072"/>
                </c:manualLayout>
              </c:layout>
              <c:showLegendKey val="0"/>
              <c:showVal val="0"/>
              <c:showCatName val="1"/>
              <c:showSerName val="0"/>
              <c:showPercent val="0"/>
              <c:showBubbleSize val="0"/>
            </c:dLbl>
            <c:dLbl>
              <c:idx val="8"/>
              <c:layout>
                <c:manualLayout>
                  <c:x val="-0.0302260647845322"/>
                  <c:y val="0.0481908570434037"/>
                </c:manualLayout>
              </c:layout>
              <c:showLegendKey val="0"/>
              <c:showVal val="0"/>
              <c:showCatName val="1"/>
              <c:showSerName val="0"/>
              <c:showPercent val="0"/>
              <c:showBubbleSize val="0"/>
            </c:dLbl>
            <c:dLbl>
              <c:idx val="9"/>
              <c:layout>
                <c:manualLayout>
                  <c:x val="-0.0268676131418064"/>
                  <c:y val="-0.102807161692594"/>
                </c:manualLayout>
              </c:layout>
              <c:showLegendKey val="0"/>
              <c:showVal val="0"/>
              <c:showCatName val="1"/>
              <c:showSerName val="0"/>
              <c:showPercent val="0"/>
              <c:showBubbleSize val="0"/>
            </c:dLbl>
            <c:dLbl>
              <c:idx val="10"/>
              <c:layout>
                <c:manualLayout>
                  <c:x val="-0.0268676131418064"/>
                  <c:y val="0.0417654094376165"/>
                </c:manualLayout>
              </c:layout>
              <c:showLegendKey val="0"/>
              <c:showVal val="0"/>
              <c:showCatName val="1"/>
              <c:showSerName val="0"/>
              <c:showPercent val="0"/>
              <c:showBubbleSize val="0"/>
            </c:dLbl>
            <c:dLbl>
              <c:idx val="11"/>
              <c:layout>
                <c:manualLayout>
                  <c:x val="-0.0302260647845322"/>
                  <c:y val="-0.0578290284520844"/>
                </c:manualLayout>
              </c:layout>
              <c:showLegendKey val="0"/>
              <c:showVal val="0"/>
              <c:showCatName val="1"/>
              <c:showSerName val="0"/>
              <c:showPercent val="0"/>
              <c:showBubbleSize val="0"/>
            </c:dLbl>
            <c:dLbl>
              <c:idx val="12"/>
              <c:layout>
                <c:manualLayout>
                  <c:x val="-0.0251883873204435"/>
                  <c:y val="0.0417654094376165"/>
                </c:manualLayout>
              </c:layout>
              <c:showLegendKey val="0"/>
              <c:showVal val="0"/>
              <c:showCatName val="1"/>
              <c:showSerName val="0"/>
              <c:showPercent val="0"/>
              <c:showBubbleSize val="0"/>
            </c:dLbl>
            <c:dLbl>
              <c:idx val="13"/>
              <c:layout>
                <c:manualLayout>
                  <c:x val="-0.0251883873204435"/>
                  <c:y val="-0.0508713311706052"/>
                </c:manualLayout>
              </c:layout>
              <c:showLegendKey val="0"/>
              <c:showVal val="0"/>
              <c:showCatName val="1"/>
              <c:showSerName val="0"/>
              <c:showPercent val="0"/>
              <c:showBubbleSize val="0"/>
            </c:dLbl>
            <c:txPr>
              <a:bodyPr/>
              <a:lstStyle/>
              <a:p>
                <a:pPr>
                  <a:defRPr sz="1100"/>
                </a:pPr>
                <a:endParaRPr lang="en-US"/>
              </a:p>
            </c:txPr>
            <c:showLegendKey val="0"/>
            <c:showVal val="0"/>
            <c:showCatName val="1"/>
            <c:showSerName val="0"/>
            <c:showPercent val="0"/>
            <c:showBubbleSize val="0"/>
            <c:showLeaderLines val="0"/>
          </c:dLbls>
          <c:xVal>
            <c:strRef>
              <c:f>Sheet1!$A$3:$A$16</c:f>
              <c:strCache>
                <c:ptCount val="14"/>
                <c:pt idx="0">
                  <c:v>TZ</c:v>
                </c:pt>
                <c:pt idx="1">
                  <c:v>HT</c:v>
                </c:pt>
                <c:pt idx="2">
                  <c:v>NM</c:v>
                </c:pt>
                <c:pt idx="3">
                  <c:v>CM</c:v>
                </c:pt>
                <c:pt idx="4">
                  <c:v>BD</c:v>
                </c:pt>
                <c:pt idx="5">
                  <c:v>NG</c:v>
                </c:pt>
                <c:pt idx="6">
                  <c:v>DR</c:v>
                </c:pt>
                <c:pt idx="7">
                  <c:v>GH</c:v>
                </c:pt>
                <c:pt idx="8">
                  <c:v>IND</c:v>
                </c:pt>
                <c:pt idx="9">
                  <c:v>CO</c:v>
                </c:pt>
                <c:pt idx="10">
                  <c:v>EG</c:v>
                </c:pt>
                <c:pt idx="11">
                  <c:v>PE</c:v>
                </c:pt>
                <c:pt idx="12">
                  <c:v>AM</c:v>
                </c:pt>
                <c:pt idx="13">
                  <c:v>KY</c:v>
                </c:pt>
              </c:strCache>
            </c:strRef>
          </c:xVal>
          <c:yVal>
            <c:numRef>
              <c:f>Sheet1!$E$3:$E$16</c:f>
              <c:numCache>
                <c:formatCode>0</c:formatCode>
                <c:ptCount val="14"/>
                <c:pt idx="0">
                  <c:v>69.01</c:v>
                </c:pt>
                <c:pt idx="1">
                  <c:v>64.55</c:v>
                </c:pt>
                <c:pt idx="2">
                  <c:v>92.16</c:v>
                </c:pt>
                <c:pt idx="3">
                  <c:v>76.45000000000001</c:v>
                </c:pt>
                <c:pt idx="4">
                  <c:v>76.46</c:v>
                </c:pt>
                <c:pt idx="5">
                  <c:v>69.89</c:v>
                </c:pt>
                <c:pt idx="6">
                  <c:v>97.12</c:v>
                </c:pt>
                <c:pt idx="7">
                  <c:v>79.83</c:v>
                </c:pt>
                <c:pt idx="8">
                  <c:v>69.44</c:v>
                </c:pt>
                <c:pt idx="9">
                  <c:v>90.29</c:v>
                </c:pt>
                <c:pt idx="10">
                  <c:v>81.9</c:v>
                </c:pt>
                <c:pt idx="11">
                  <c:v>92.21000000000002</c:v>
                </c:pt>
                <c:pt idx="12">
                  <c:v>99.1</c:v>
                </c:pt>
                <c:pt idx="13">
                  <c:v>97.6</c:v>
                </c:pt>
              </c:numCache>
            </c:numRef>
          </c:yVal>
          <c:smooth val="0"/>
        </c:ser>
        <c:ser>
          <c:idx val="1"/>
          <c:order val="1"/>
          <c:tx>
            <c:strRef>
              <c:f>Sheet1!$F$2</c:f>
              <c:strCache>
                <c:ptCount val="1"/>
                <c:pt idx="0">
                  <c:v>2010</c:v>
                </c:pt>
              </c:strCache>
            </c:strRef>
          </c:tx>
          <c:spPr>
            <a:ln w="28575">
              <a:noFill/>
            </a:ln>
          </c:spPr>
          <c:marker>
            <c:symbol val="diamond"/>
            <c:size val="7"/>
          </c:marker>
          <c:dLbls>
            <c:delete val="1"/>
          </c:dLbls>
          <c:xVal>
            <c:strRef>
              <c:f>Sheet1!$A$3:$A$16</c:f>
              <c:strCache>
                <c:ptCount val="14"/>
                <c:pt idx="0">
                  <c:v>TZ</c:v>
                </c:pt>
                <c:pt idx="1">
                  <c:v>HT</c:v>
                </c:pt>
                <c:pt idx="2">
                  <c:v>NM</c:v>
                </c:pt>
                <c:pt idx="3">
                  <c:v>CM</c:v>
                </c:pt>
                <c:pt idx="4">
                  <c:v>BD</c:v>
                </c:pt>
                <c:pt idx="5">
                  <c:v>NG</c:v>
                </c:pt>
                <c:pt idx="6">
                  <c:v>DR</c:v>
                </c:pt>
                <c:pt idx="7">
                  <c:v>GH</c:v>
                </c:pt>
                <c:pt idx="8">
                  <c:v>IND</c:v>
                </c:pt>
                <c:pt idx="9">
                  <c:v>CO</c:v>
                </c:pt>
                <c:pt idx="10">
                  <c:v>EG</c:v>
                </c:pt>
                <c:pt idx="11">
                  <c:v>PE</c:v>
                </c:pt>
                <c:pt idx="12">
                  <c:v>AM</c:v>
                </c:pt>
                <c:pt idx="13">
                  <c:v>KY</c:v>
                </c:pt>
              </c:strCache>
            </c:strRef>
          </c:xVal>
          <c:yVal>
            <c:numRef>
              <c:f>Sheet1!$F$3:$F$16</c:f>
              <c:numCache>
                <c:formatCode>0</c:formatCode>
                <c:ptCount val="14"/>
                <c:pt idx="0">
                  <c:v>84.14</c:v>
                </c:pt>
                <c:pt idx="1">
                  <c:v>92.74</c:v>
                </c:pt>
                <c:pt idx="2">
                  <c:v>95.95</c:v>
                </c:pt>
                <c:pt idx="3">
                  <c:v>83.64</c:v>
                </c:pt>
                <c:pt idx="4">
                  <c:v>87.7</c:v>
                </c:pt>
                <c:pt idx="5">
                  <c:v>71.62</c:v>
                </c:pt>
                <c:pt idx="6">
                  <c:v>98.08</c:v>
                </c:pt>
                <c:pt idx="7">
                  <c:v>87.25</c:v>
                </c:pt>
                <c:pt idx="8">
                  <c:v>73.13</c:v>
                </c:pt>
                <c:pt idx="9">
                  <c:v>97.43</c:v>
                </c:pt>
                <c:pt idx="10">
                  <c:v>94.51</c:v>
                </c:pt>
                <c:pt idx="11">
                  <c:v>95.55</c:v>
                </c:pt>
                <c:pt idx="12">
                  <c:v>99.32</c:v>
                </c:pt>
                <c:pt idx="13">
                  <c:v>99.07</c:v>
                </c:pt>
              </c:numCache>
            </c:numRef>
          </c:yVal>
          <c:smooth val="0"/>
        </c:ser>
        <c:dLbls>
          <c:showLegendKey val="0"/>
          <c:showVal val="1"/>
          <c:showCatName val="0"/>
          <c:showSerName val="0"/>
          <c:showPercent val="0"/>
          <c:showBubbleSize val="0"/>
        </c:dLbls>
        <c:axId val="2128675656"/>
        <c:axId val="2090816104"/>
      </c:scatterChart>
      <c:valAx>
        <c:axId val="2128675656"/>
        <c:scaling>
          <c:orientation val="minMax"/>
          <c:max val="16.0"/>
        </c:scaling>
        <c:delete val="0"/>
        <c:axPos val="b"/>
        <c:majorTickMark val="out"/>
        <c:minorTickMark val="none"/>
        <c:tickLblPos val="nextTo"/>
        <c:txPr>
          <a:bodyPr/>
          <a:lstStyle/>
          <a:p>
            <a:pPr>
              <a:defRPr sz="1200"/>
            </a:pPr>
            <a:endParaRPr lang="en-US"/>
          </a:p>
        </c:txPr>
        <c:crossAx val="2090816104"/>
        <c:crosses val="autoZero"/>
        <c:crossBetween val="midCat"/>
        <c:majorUnit val="2.0"/>
      </c:valAx>
      <c:valAx>
        <c:axId val="2090816104"/>
        <c:scaling>
          <c:orientation val="minMax"/>
          <c:max val="100.0"/>
        </c:scaling>
        <c:delete val="0"/>
        <c:axPos val="l"/>
        <c:numFmt formatCode="0" sourceLinked="1"/>
        <c:majorTickMark val="out"/>
        <c:minorTickMark val="none"/>
        <c:tickLblPos val="nextTo"/>
        <c:txPr>
          <a:bodyPr/>
          <a:lstStyle/>
          <a:p>
            <a:pPr>
              <a:defRPr sz="1200"/>
            </a:pPr>
            <a:endParaRPr lang="en-US"/>
          </a:p>
        </c:txPr>
        <c:crossAx val="2128675656"/>
        <c:crosses val="autoZero"/>
        <c:crossBetween val="midCat"/>
        <c:majorUnit val="20.0"/>
      </c:valAx>
    </c:plotArea>
    <c:legend>
      <c:legendPos val="b"/>
      <c:layout>
        <c:manualLayout>
          <c:xMode val="edge"/>
          <c:yMode val="edge"/>
          <c:x val="0.295944907641919"/>
          <c:y val="0.941904593739692"/>
          <c:w val="0.371167216646179"/>
          <c:h val="0.0580954062603085"/>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Sheet3!$A$2</c:f>
              <c:strCache>
                <c:ptCount val="1"/>
                <c:pt idx="0">
                  <c:v>Physical access</c:v>
                </c:pt>
              </c:strCache>
            </c:strRef>
          </c:tx>
          <c:invertIfNegative val="0"/>
          <c:cat>
            <c:strRef>
              <c:f>Sheet3!$B$1:$I$1</c:f>
              <c:strCache>
                <c:ptCount val="8"/>
                <c:pt idx="0">
                  <c:v>India </c:v>
                </c:pt>
                <c:pt idx="1">
                  <c:v>Pakistan</c:v>
                </c:pt>
                <c:pt idx="2">
                  <c:v>Indonesia</c:v>
                </c:pt>
                <c:pt idx="3">
                  <c:v>Philippines</c:v>
                </c:pt>
                <c:pt idx="4">
                  <c:v>Peru</c:v>
                </c:pt>
                <c:pt idx="5">
                  <c:v>Dominican Republic</c:v>
                </c:pt>
                <c:pt idx="6">
                  <c:v>Cameroon</c:v>
                </c:pt>
                <c:pt idx="7">
                  <c:v>Tanzania</c:v>
                </c:pt>
              </c:strCache>
            </c:strRef>
          </c:cat>
          <c:val>
            <c:numRef>
              <c:f>Sheet3!$B$2:$I$2</c:f>
              <c:numCache>
                <c:formatCode>General</c:formatCode>
                <c:ptCount val="8"/>
                <c:pt idx="0">
                  <c:v>10.0</c:v>
                </c:pt>
                <c:pt idx="1">
                  <c:v>14.0</c:v>
                </c:pt>
                <c:pt idx="2">
                  <c:v>2.0</c:v>
                </c:pt>
                <c:pt idx="3">
                  <c:v>2.0</c:v>
                </c:pt>
                <c:pt idx="4">
                  <c:v>3.0</c:v>
                </c:pt>
                <c:pt idx="5">
                  <c:v>8.0</c:v>
                </c:pt>
                <c:pt idx="6">
                  <c:v>6.0</c:v>
                </c:pt>
                <c:pt idx="7">
                  <c:v>33.0</c:v>
                </c:pt>
              </c:numCache>
            </c:numRef>
          </c:val>
        </c:ser>
        <c:dLbls>
          <c:showLegendKey val="0"/>
          <c:showVal val="1"/>
          <c:showCatName val="0"/>
          <c:showSerName val="0"/>
          <c:showPercent val="0"/>
          <c:showBubbleSize val="0"/>
        </c:dLbls>
        <c:gapWidth val="75"/>
        <c:axId val="-2140831336"/>
        <c:axId val="-2143496600"/>
      </c:barChart>
      <c:catAx>
        <c:axId val="-2140831336"/>
        <c:scaling>
          <c:orientation val="minMax"/>
        </c:scaling>
        <c:delete val="0"/>
        <c:axPos val="b"/>
        <c:majorTickMark val="none"/>
        <c:minorTickMark val="none"/>
        <c:tickLblPos val="nextTo"/>
        <c:crossAx val="-2143496600"/>
        <c:crosses val="autoZero"/>
        <c:auto val="1"/>
        <c:lblAlgn val="ctr"/>
        <c:lblOffset val="100"/>
        <c:noMultiLvlLbl val="0"/>
      </c:catAx>
      <c:valAx>
        <c:axId val="-2143496600"/>
        <c:scaling>
          <c:orientation val="minMax"/>
        </c:scaling>
        <c:delete val="0"/>
        <c:axPos val="l"/>
        <c:numFmt formatCode="General" sourceLinked="1"/>
        <c:majorTickMark val="none"/>
        <c:minorTickMark val="none"/>
        <c:tickLblPos val="nextTo"/>
        <c:crossAx val="-2140831336"/>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Sheet3!$A$4</c:f>
              <c:strCache>
                <c:ptCount val="1"/>
                <c:pt idx="0">
                  <c:v>Direct costs</c:v>
                </c:pt>
              </c:strCache>
            </c:strRef>
          </c:tx>
          <c:invertIfNegative val="0"/>
          <c:cat>
            <c:strRef>
              <c:f>Sheet3!$B$3:$I$3</c:f>
              <c:strCache>
                <c:ptCount val="8"/>
                <c:pt idx="0">
                  <c:v>India </c:v>
                </c:pt>
                <c:pt idx="1">
                  <c:v>Pakistan</c:v>
                </c:pt>
                <c:pt idx="2">
                  <c:v>Indonesia</c:v>
                </c:pt>
                <c:pt idx="3">
                  <c:v>Philippines</c:v>
                </c:pt>
                <c:pt idx="4">
                  <c:v>Peru</c:v>
                </c:pt>
                <c:pt idx="5">
                  <c:v>Dominican Republic</c:v>
                </c:pt>
                <c:pt idx="6">
                  <c:v>Cameroon</c:v>
                </c:pt>
                <c:pt idx="7">
                  <c:v>Tanzania</c:v>
                </c:pt>
              </c:strCache>
            </c:strRef>
          </c:cat>
          <c:val>
            <c:numRef>
              <c:f>Sheet3!$B$4:$I$4</c:f>
              <c:numCache>
                <c:formatCode>General</c:formatCode>
                <c:ptCount val="8"/>
                <c:pt idx="0">
                  <c:v>17.0</c:v>
                </c:pt>
                <c:pt idx="1">
                  <c:v>23.0</c:v>
                </c:pt>
                <c:pt idx="2">
                  <c:v>46.0</c:v>
                </c:pt>
                <c:pt idx="3">
                  <c:v>39.0</c:v>
                </c:pt>
                <c:pt idx="4">
                  <c:v>21.0</c:v>
                </c:pt>
                <c:pt idx="5">
                  <c:v>5.0</c:v>
                </c:pt>
                <c:pt idx="6">
                  <c:v>51.0</c:v>
                </c:pt>
                <c:pt idx="7">
                  <c:v>13.0</c:v>
                </c:pt>
              </c:numCache>
            </c:numRef>
          </c:val>
        </c:ser>
        <c:ser>
          <c:idx val="1"/>
          <c:order val="1"/>
          <c:tx>
            <c:strRef>
              <c:f>Sheet3!$A$5</c:f>
              <c:strCache>
                <c:ptCount val="1"/>
                <c:pt idx="0">
                  <c:v>Indirect costs</c:v>
                </c:pt>
              </c:strCache>
            </c:strRef>
          </c:tx>
          <c:invertIfNegative val="0"/>
          <c:cat>
            <c:strRef>
              <c:f>Sheet3!$B$3:$I$3</c:f>
              <c:strCache>
                <c:ptCount val="8"/>
                <c:pt idx="0">
                  <c:v>India </c:v>
                </c:pt>
                <c:pt idx="1">
                  <c:v>Pakistan</c:v>
                </c:pt>
                <c:pt idx="2">
                  <c:v>Indonesia</c:v>
                </c:pt>
                <c:pt idx="3">
                  <c:v>Philippines</c:v>
                </c:pt>
                <c:pt idx="4">
                  <c:v>Peru</c:v>
                </c:pt>
                <c:pt idx="5">
                  <c:v>Dominican Republic</c:v>
                </c:pt>
                <c:pt idx="6">
                  <c:v>Cameroon</c:v>
                </c:pt>
                <c:pt idx="7">
                  <c:v>Tanzania</c:v>
                </c:pt>
              </c:strCache>
            </c:strRef>
          </c:cat>
          <c:val>
            <c:numRef>
              <c:f>Sheet3!$B$5:$I$5</c:f>
              <c:numCache>
                <c:formatCode>General</c:formatCode>
                <c:ptCount val="8"/>
                <c:pt idx="0">
                  <c:v>20.0</c:v>
                </c:pt>
                <c:pt idx="1">
                  <c:v>8.0</c:v>
                </c:pt>
                <c:pt idx="2">
                  <c:v>6.0</c:v>
                </c:pt>
                <c:pt idx="3">
                  <c:v>27.0</c:v>
                </c:pt>
                <c:pt idx="4">
                  <c:v>29.0</c:v>
                </c:pt>
                <c:pt idx="5">
                  <c:v>16.0</c:v>
                </c:pt>
                <c:pt idx="6">
                  <c:v>6.0</c:v>
                </c:pt>
                <c:pt idx="7">
                  <c:v>4.0</c:v>
                </c:pt>
              </c:numCache>
            </c:numRef>
          </c:val>
        </c:ser>
        <c:dLbls>
          <c:showLegendKey val="0"/>
          <c:showVal val="1"/>
          <c:showCatName val="0"/>
          <c:showSerName val="0"/>
          <c:showPercent val="0"/>
          <c:showBubbleSize val="0"/>
        </c:dLbls>
        <c:gapWidth val="75"/>
        <c:axId val="2124563064"/>
        <c:axId val="2123384296"/>
      </c:barChart>
      <c:catAx>
        <c:axId val="2124563064"/>
        <c:scaling>
          <c:orientation val="minMax"/>
        </c:scaling>
        <c:delete val="0"/>
        <c:axPos val="b"/>
        <c:majorTickMark val="none"/>
        <c:minorTickMark val="none"/>
        <c:tickLblPos val="nextTo"/>
        <c:crossAx val="2123384296"/>
        <c:crosses val="autoZero"/>
        <c:auto val="1"/>
        <c:lblAlgn val="ctr"/>
        <c:lblOffset val="100"/>
        <c:noMultiLvlLbl val="0"/>
      </c:catAx>
      <c:valAx>
        <c:axId val="2123384296"/>
        <c:scaling>
          <c:orientation val="minMax"/>
        </c:scaling>
        <c:delete val="0"/>
        <c:axPos val="l"/>
        <c:numFmt formatCode="General" sourceLinked="1"/>
        <c:majorTickMark val="none"/>
        <c:minorTickMark val="none"/>
        <c:tickLblPos val="nextTo"/>
        <c:crossAx val="2124563064"/>
        <c:crosses val="autoZero"/>
        <c:crossBetween val="between"/>
      </c:valAx>
    </c:plotArea>
    <c:legend>
      <c:legendPos val="b"/>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Repeated failure</c:v>
                </c:pt>
              </c:strCache>
            </c:strRef>
          </c:tx>
          <c:invertIfNegative val="0"/>
          <c:cat>
            <c:strRef>
              <c:f>Sheet1!$B$1:$I$1</c:f>
              <c:strCache>
                <c:ptCount val="8"/>
                <c:pt idx="0">
                  <c:v>India </c:v>
                </c:pt>
                <c:pt idx="1">
                  <c:v>Pakistan</c:v>
                </c:pt>
                <c:pt idx="2">
                  <c:v>Indonesia</c:v>
                </c:pt>
                <c:pt idx="3">
                  <c:v>Philippines</c:v>
                </c:pt>
                <c:pt idx="4">
                  <c:v>Peru</c:v>
                </c:pt>
                <c:pt idx="5">
                  <c:v>Dominican Republic</c:v>
                </c:pt>
                <c:pt idx="6">
                  <c:v>Cameroon</c:v>
                </c:pt>
                <c:pt idx="7">
                  <c:v>Tanzania</c:v>
                </c:pt>
              </c:strCache>
            </c:strRef>
          </c:cat>
          <c:val>
            <c:numRef>
              <c:f>Sheet1!$B$2:$I$2</c:f>
              <c:numCache>
                <c:formatCode>_ * #,##0_ ;_ * \-#,##0_ ;_ * "-"??_ ;_ @_ </c:formatCode>
                <c:ptCount val="8"/>
                <c:pt idx="0">
                  <c:v>6.7</c:v>
                </c:pt>
                <c:pt idx="1">
                  <c:v>1.0</c:v>
                </c:pt>
                <c:pt idx="2">
                  <c:v>0.7</c:v>
                </c:pt>
                <c:pt idx="3">
                  <c:v>0.4</c:v>
                </c:pt>
                <c:pt idx="4">
                  <c:v>2.5</c:v>
                </c:pt>
                <c:pt idx="5">
                  <c:v>0.0</c:v>
                </c:pt>
                <c:pt idx="6">
                  <c:v>4.6</c:v>
                </c:pt>
                <c:pt idx="7">
                  <c:v>0.4</c:v>
                </c:pt>
              </c:numCache>
            </c:numRef>
          </c:val>
        </c:ser>
        <c:ser>
          <c:idx val="1"/>
          <c:order val="1"/>
          <c:tx>
            <c:strRef>
              <c:f>Sheet1!$A$3</c:f>
              <c:strCache>
                <c:ptCount val="1"/>
                <c:pt idx="0">
                  <c:v>Lack of interest</c:v>
                </c:pt>
              </c:strCache>
            </c:strRef>
          </c:tx>
          <c:invertIfNegative val="0"/>
          <c:cat>
            <c:strRef>
              <c:f>Sheet1!$B$1:$I$1</c:f>
              <c:strCache>
                <c:ptCount val="8"/>
                <c:pt idx="0">
                  <c:v>India </c:v>
                </c:pt>
                <c:pt idx="1">
                  <c:v>Pakistan</c:v>
                </c:pt>
                <c:pt idx="2">
                  <c:v>Indonesia</c:v>
                </c:pt>
                <c:pt idx="3">
                  <c:v>Philippines</c:v>
                </c:pt>
                <c:pt idx="4">
                  <c:v>Peru</c:v>
                </c:pt>
                <c:pt idx="5">
                  <c:v>Dominican Republic</c:v>
                </c:pt>
                <c:pt idx="6">
                  <c:v>Cameroon</c:v>
                </c:pt>
                <c:pt idx="7">
                  <c:v>Tanzania</c:v>
                </c:pt>
              </c:strCache>
            </c:strRef>
          </c:cat>
          <c:val>
            <c:numRef>
              <c:f>Sheet1!$B$3:$I$3</c:f>
              <c:numCache>
                <c:formatCode>_ * #,##0_ ;_ * \-#,##0_ ;_ * "-"??_ ;_ @_ </c:formatCode>
                <c:ptCount val="8"/>
                <c:pt idx="0">
                  <c:v>19.6</c:v>
                </c:pt>
                <c:pt idx="1">
                  <c:v>18.0</c:v>
                </c:pt>
                <c:pt idx="2">
                  <c:v>7.6</c:v>
                </c:pt>
                <c:pt idx="3">
                  <c:v>12.0</c:v>
                </c:pt>
                <c:pt idx="4">
                  <c:v>12.1</c:v>
                </c:pt>
                <c:pt idx="5">
                  <c:v>19.1</c:v>
                </c:pt>
                <c:pt idx="6">
                  <c:v>8.4</c:v>
                </c:pt>
                <c:pt idx="7">
                  <c:v>7.9</c:v>
                </c:pt>
              </c:numCache>
            </c:numRef>
          </c:val>
        </c:ser>
        <c:ser>
          <c:idx val="2"/>
          <c:order val="2"/>
          <c:tx>
            <c:strRef>
              <c:f>Sheet1!$A$4</c:f>
              <c:strCache>
                <c:ptCount val="1"/>
                <c:pt idx="0">
                  <c:v>Poor aspirations</c:v>
                </c:pt>
              </c:strCache>
            </c:strRef>
          </c:tx>
          <c:invertIfNegative val="0"/>
          <c:cat>
            <c:strRef>
              <c:f>Sheet1!$B$1:$I$1</c:f>
              <c:strCache>
                <c:ptCount val="8"/>
                <c:pt idx="0">
                  <c:v>India </c:v>
                </c:pt>
                <c:pt idx="1">
                  <c:v>Pakistan</c:v>
                </c:pt>
                <c:pt idx="2">
                  <c:v>Indonesia</c:v>
                </c:pt>
                <c:pt idx="3">
                  <c:v>Philippines</c:v>
                </c:pt>
                <c:pt idx="4">
                  <c:v>Peru</c:v>
                </c:pt>
                <c:pt idx="5">
                  <c:v>Dominican Republic</c:v>
                </c:pt>
                <c:pt idx="6">
                  <c:v>Cameroon</c:v>
                </c:pt>
                <c:pt idx="7">
                  <c:v>Tanzania</c:v>
                </c:pt>
              </c:strCache>
            </c:strRef>
          </c:cat>
          <c:val>
            <c:numRef>
              <c:f>Sheet1!$B$4:$I$4</c:f>
              <c:numCache>
                <c:formatCode>_ * #,##0_ ;_ * \-#,##0_ ;_ * "-"??_ ;_ @_ </c:formatCode>
                <c:ptCount val="8"/>
                <c:pt idx="0">
                  <c:v>4.7</c:v>
                </c:pt>
                <c:pt idx="1">
                  <c:v>13.0</c:v>
                </c:pt>
                <c:pt idx="2">
                  <c:v>2.5</c:v>
                </c:pt>
                <c:pt idx="3">
                  <c:v>1.9</c:v>
                </c:pt>
                <c:pt idx="4">
                  <c:v>1.7</c:v>
                </c:pt>
                <c:pt idx="5">
                  <c:v>2.8</c:v>
                </c:pt>
                <c:pt idx="6">
                  <c:v>0.9</c:v>
                </c:pt>
                <c:pt idx="7">
                  <c:v>25.5</c:v>
                </c:pt>
              </c:numCache>
            </c:numRef>
          </c:val>
        </c:ser>
        <c:dLbls>
          <c:showLegendKey val="0"/>
          <c:showVal val="1"/>
          <c:showCatName val="0"/>
          <c:showSerName val="0"/>
          <c:showPercent val="0"/>
          <c:showBubbleSize val="0"/>
        </c:dLbls>
        <c:gapWidth val="75"/>
        <c:axId val="2124617720"/>
        <c:axId val="-2140762440"/>
      </c:barChart>
      <c:catAx>
        <c:axId val="2124617720"/>
        <c:scaling>
          <c:orientation val="minMax"/>
        </c:scaling>
        <c:delete val="0"/>
        <c:axPos val="b"/>
        <c:majorTickMark val="none"/>
        <c:minorTickMark val="none"/>
        <c:tickLblPos val="nextTo"/>
        <c:crossAx val="-2140762440"/>
        <c:crosses val="autoZero"/>
        <c:auto val="1"/>
        <c:lblAlgn val="ctr"/>
        <c:lblOffset val="100"/>
        <c:noMultiLvlLbl val="0"/>
      </c:catAx>
      <c:valAx>
        <c:axId val="-2140762440"/>
        <c:scaling>
          <c:orientation val="minMax"/>
        </c:scaling>
        <c:delete val="0"/>
        <c:axPos val="l"/>
        <c:numFmt formatCode="_ * #,##0_ ;_ * \-#,##0_ ;_ * &quot;-&quot;??_ ;_ @_ " sourceLinked="1"/>
        <c:majorTickMark val="none"/>
        <c:minorTickMark val="none"/>
        <c:tickLblPos val="nextTo"/>
        <c:crossAx val="2124617720"/>
        <c:crosses val="autoZero"/>
        <c:crossBetween val="between"/>
      </c:valAx>
    </c:plotArea>
    <c:legend>
      <c:legendPos val="b"/>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Sheet2!$A$2</c:f>
              <c:strCache>
                <c:ptCount val="1"/>
                <c:pt idx="0">
                  <c:v>Marriage</c:v>
                </c:pt>
              </c:strCache>
            </c:strRef>
          </c:tx>
          <c:invertIfNegative val="0"/>
          <c:cat>
            <c:strRef>
              <c:f>Sheet2!$B$1:$H$1</c:f>
              <c:strCache>
                <c:ptCount val="7"/>
                <c:pt idx="0">
                  <c:v>India </c:v>
                </c:pt>
                <c:pt idx="1">
                  <c:v>Pakistan</c:v>
                </c:pt>
                <c:pt idx="2">
                  <c:v>Philippines</c:v>
                </c:pt>
                <c:pt idx="3">
                  <c:v>Peru</c:v>
                </c:pt>
                <c:pt idx="4">
                  <c:v>Dominican Republic</c:v>
                </c:pt>
                <c:pt idx="5">
                  <c:v>Cameroon</c:v>
                </c:pt>
                <c:pt idx="6">
                  <c:v>Tanzania</c:v>
                </c:pt>
              </c:strCache>
            </c:strRef>
          </c:cat>
          <c:val>
            <c:numRef>
              <c:f>Sheet2!$B$2:$H$2</c:f>
              <c:numCache>
                <c:formatCode>General</c:formatCode>
                <c:ptCount val="7"/>
                <c:pt idx="0">
                  <c:v>12.0</c:v>
                </c:pt>
                <c:pt idx="1">
                  <c:v>7.0</c:v>
                </c:pt>
                <c:pt idx="2">
                  <c:v>8.0</c:v>
                </c:pt>
                <c:pt idx="3">
                  <c:v>4.0</c:v>
                </c:pt>
                <c:pt idx="4">
                  <c:v>24.0</c:v>
                </c:pt>
                <c:pt idx="5">
                  <c:v>6.0</c:v>
                </c:pt>
                <c:pt idx="6">
                  <c:v>5.0</c:v>
                </c:pt>
              </c:numCache>
            </c:numRef>
          </c:val>
        </c:ser>
        <c:ser>
          <c:idx val="1"/>
          <c:order val="1"/>
          <c:tx>
            <c:strRef>
              <c:f>Sheet2!$A$3</c:f>
              <c:strCache>
                <c:ptCount val="1"/>
                <c:pt idx="0">
                  <c:v>Pregnancy</c:v>
                </c:pt>
              </c:strCache>
            </c:strRef>
          </c:tx>
          <c:invertIfNegative val="0"/>
          <c:cat>
            <c:strRef>
              <c:f>Sheet2!$B$1:$H$1</c:f>
              <c:strCache>
                <c:ptCount val="7"/>
                <c:pt idx="0">
                  <c:v>India </c:v>
                </c:pt>
                <c:pt idx="1">
                  <c:v>Pakistan</c:v>
                </c:pt>
                <c:pt idx="2">
                  <c:v>Philippines</c:v>
                </c:pt>
                <c:pt idx="3">
                  <c:v>Peru</c:v>
                </c:pt>
                <c:pt idx="4">
                  <c:v>Dominican Republic</c:v>
                </c:pt>
                <c:pt idx="5">
                  <c:v>Cameroon</c:v>
                </c:pt>
                <c:pt idx="6">
                  <c:v>Tanzania</c:v>
                </c:pt>
              </c:strCache>
            </c:strRef>
          </c:cat>
          <c:val>
            <c:numRef>
              <c:f>Sheet2!$B$3:$H$3</c:f>
              <c:numCache>
                <c:formatCode>General</c:formatCode>
                <c:ptCount val="7"/>
                <c:pt idx="2">
                  <c:v>1.0</c:v>
                </c:pt>
                <c:pt idx="3">
                  <c:v>8.0</c:v>
                </c:pt>
                <c:pt idx="4">
                  <c:v>7.0</c:v>
                </c:pt>
                <c:pt idx="5">
                  <c:v>8.0</c:v>
                </c:pt>
                <c:pt idx="6">
                  <c:v>4.0</c:v>
                </c:pt>
              </c:numCache>
            </c:numRef>
          </c:val>
        </c:ser>
        <c:dLbls>
          <c:showLegendKey val="0"/>
          <c:showVal val="1"/>
          <c:showCatName val="0"/>
          <c:showSerName val="0"/>
          <c:showPercent val="0"/>
          <c:showBubbleSize val="0"/>
        </c:dLbls>
        <c:gapWidth val="75"/>
        <c:axId val="2124711960"/>
        <c:axId val="-2140741080"/>
      </c:barChart>
      <c:catAx>
        <c:axId val="2124711960"/>
        <c:scaling>
          <c:orientation val="minMax"/>
        </c:scaling>
        <c:delete val="0"/>
        <c:axPos val="b"/>
        <c:majorTickMark val="none"/>
        <c:minorTickMark val="none"/>
        <c:tickLblPos val="nextTo"/>
        <c:crossAx val="-2140741080"/>
        <c:crosses val="autoZero"/>
        <c:auto val="1"/>
        <c:lblAlgn val="ctr"/>
        <c:lblOffset val="100"/>
        <c:noMultiLvlLbl val="0"/>
      </c:catAx>
      <c:valAx>
        <c:axId val="-2140741080"/>
        <c:scaling>
          <c:orientation val="minMax"/>
        </c:scaling>
        <c:delete val="0"/>
        <c:axPos val="l"/>
        <c:numFmt formatCode="General" sourceLinked="1"/>
        <c:majorTickMark val="none"/>
        <c:minorTickMark val="none"/>
        <c:tickLblPos val="nextTo"/>
        <c:crossAx val="2124711960"/>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73042153892286"/>
          <c:y val="0.0376566065308983"/>
          <c:w val="0.885178750365386"/>
          <c:h val="0.79569283968448"/>
        </c:manualLayout>
      </c:layout>
      <c:scatterChart>
        <c:scatterStyle val="lineMarker"/>
        <c:varyColors val="0"/>
        <c:ser>
          <c:idx val="0"/>
          <c:order val="0"/>
          <c:tx>
            <c:strRef>
              <c:f>Sheet1!$B$2</c:f>
              <c:strCache>
                <c:ptCount val="1"/>
                <c:pt idx="0">
                  <c:v>2000</c:v>
                </c:pt>
              </c:strCache>
            </c:strRef>
          </c:tx>
          <c:spPr>
            <a:ln w="28575">
              <a:noFill/>
            </a:ln>
          </c:spPr>
          <c:dLbls>
            <c:dLbl>
              <c:idx val="0"/>
              <c:layout>
                <c:manualLayout>
                  <c:x val="-0.0247246671449797"/>
                  <c:y val="0.0384805728656412"/>
                </c:manualLayout>
              </c:layout>
              <c:showLegendKey val="0"/>
              <c:showVal val="0"/>
              <c:showCatName val="1"/>
              <c:showSerName val="0"/>
              <c:showPercent val="0"/>
              <c:showBubbleSize val="0"/>
            </c:dLbl>
            <c:dLbl>
              <c:idx val="1"/>
              <c:layout>
                <c:manualLayout>
                  <c:x val="-0.0247246671449797"/>
                  <c:y val="-0.365565442223591"/>
                </c:manualLayout>
              </c:layout>
              <c:showLegendKey val="0"/>
              <c:showVal val="0"/>
              <c:showCatName val="1"/>
              <c:showSerName val="0"/>
              <c:showPercent val="0"/>
              <c:showBubbleSize val="0"/>
            </c:dLbl>
            <c:dLbl>
              <c:idx val="2"/>
              <c:layout>
                <c:manualLayout>
                  <c:x val="-0.028021289430977"/>
                  <c:y val="0.0288604296492309"/>
                </c:manualLayout>
              </c:layout>
              <c:showLegendKey val="0"/>
              <c:showVal val="0"/>
              <c:showCatName val="1"/>
              <c:showSerName val="0"/>
              <c:showPercent val="0"/>
              <c:showBubbleSize val="0"/>
            </c:dLbl>
            <c:dLbl>
              <c:idx val="3"/>
              <c:layout>
                <c:manualLayout>
                  <c:x val="-0.028021289430977"/>
                  <c:y val="-0.218056579571967"/>
                </c:manualLayout>
              </c:layout>
              <c:showLegendKey val="0"/>
              <c:showVal val="0"/>
              <c:showCatName val="1"/>
              <c:showSerName val="0"/>
              <c:showPercent val="0"/>
              <c:showBubbleSize val="0"/>
            </c:dLbl>
            <c:dLbl>
              <c:idx val="4"/>
              <c:layout>
                <c:manualLayout>
                  <c:x val="-0.0263729782879784"/>
                  <c:y val="0.0288604296492309"/>
                </c:manualLayout>
              </c:layout>
              <c:showLegendKey val="0"/>
              <c:showVal val="0"/>
              <c:showCatName val="1"/>
              <c:showSerName val="0"/>
              <c:showPercent val="0"/>
              <c:showBubbleSize val="0"/>
            </c:dLbl>
            <c:dLbl>
              <c:idx val="5"/>
              <c:layout>
                <c:manualLayout>
                  <c:x val="-0.028021289430977"/>
                  <c:y val="-0.0609275737039319"/>
                </c:manualLayout>
              </c:layout>
              <c:showLegendKey val="0"/>
              <c:showVal val="0"/>
              <c:showCatName val="1"/>
              <c:showSerName val="0"/>
              <c:showPercent val="0"/>
              <c:showBubbleSize val="0"/>
            </c:dLbl>
            <c:dLbl>
              <c:idx val="6"/>
              <c:layout>
                <c:manualLayout>
                  <c:x val="-0.0263729782879784"/>
                  <c:y val="0.0384805728656412"/>
                </c:manualLayout>
              </c:layout>
              <c:showLegendKey val="0"/>
              <c:showVal val="0"/>
              <c:showCatName val="1"/>
              <c:showSerName val="0"/>
              <c:showPercent val="0"/>
              <c:showBubbleSize val="0"/>
            </c:dLbl>
            <c:dLbl>
              <c:idx val="7"/>
              <c:layout>
                <c:manualLayout>
                  <c:x val="-0.0346145340029716"/>
                  <c:y val="-0.192402864328206"/>
                </c:manualLayout>
              </c:layout>
              <c:showLegendKey val="0"/>
              <c:showVal val="0"/>
              <c:showCatName val="1"/>
              <c:showSerName val="0"/>
              <c:showPercent val="0"/>
              <c:showBubbleSize val="0"/>
            </c:dLbl>
            <c:dLbl>
              <c:idx val="8"/>
              <c:layout>
                <c:manualLayout>
                  <c:x val="-0.0263729782879784"/>
                  <c:y val="0.0545141448929917"/>
                </c:manualLayout>
              </c:layout>
              <c:showLegendKey val="0"/>
              <c:showVal val="0"/>
              <c:showCatName val="1"/>
              <c:showSerName val="0"/>
              <c:showPercent val="0"/>
              <c:showBubbleSize val="0"/>
            </c:dLbl>
            <c:dLbl>
              <c:idx val="9"/>
              <c:layout>
                <c:manualLayout>
                  <c:x val="-0.0247246671449797"/>
                  <c:y val="-0.192402864328206"/>
                </c:manualLayout>
              </c:layout>
              <c:showLegendKey val="0"/>
              <c:showVal val="0"/>
              <c:showCatName val="1"/>
              <c:showSerName val="0"/>
              <c:showPercent val="0"/>
              <c:showBubbleSize val="0"/>
            </c:dLbl>
            <c:dLbl>
              <c:idx val="10"/>
              <c:layout>
                <c:manualLayout>
                  <c:x val="-0.0263729782879784"/>
                  <c:y val="0.032067144054701"/>
                </c:manualLayout>
              </c:layout>
              <c:showLegendKey val="0"/>
              <c:showVal val="0"/>
              <c:showCatName val="1"/>
              <c:showSerName val="0"/>
              <c:showPercent val="0"/>
              <c:showBubbleSize val="0"/>
            </c:dLbl>
            <c:dLbl>
              <c:idx val="11"/>
              <c:layout>
                <c:manualLayout>
                  <c:x val="-0.0230763560019811"/>
                  <c:y val="-0.0737544313258123"/>
                </c:manualLayout>
              </c:layout>
              <c:showLegendKey val="0"/>
              <c:showVal val="0"/>
              <c:showCatName val="1"/>
              <c:showSerName val="0"/>
              <c:showPercent val="0"/>
              <c:showBubbleSize val="0"/>
            </c:dLbl>
            <c:dLbl>
              <c:idx val="12"/>
              <c:layout>
                <c:manualLayout>
                  <c:x val="-0.0214280448589824"/>
                  <c:y val="0.0352738584601711"/>
                </c:manualLayout>
              </c:layout>
              <c:showLegendKey val="0"/>
              <c:showVal val="0"/>
              <c:showCatName val="1"/>
              <c:showSerName val="0"/>
              <c:showPercent val="0"/>
              <c:showBubbleSize val="0"/>
            </c:dLbl>
            <c:dLbl>
              <c:idx val="13"/>
              <c:layout>
                <c:manualLayout>
                  <c:x val="-0.023076356001981"/>
                  <c:y val="-0.269364010059488"/>
                </c:manualLayout>
              </c:layout>
              <c:showLegendKey val="0"/>
              <c:showVal val="0"/>
              <c:showCatName val="1"/>
              <c:showSerName val="0"/>
              <c:showPercent val="0"/>
              <c:showBubbleSize val="0"/>
            </c:dLbl>
            <c:txPr>
              <a:bodyPr/>
              <a:lstStyle/>
              <a:p>
                <a:pPr>
                  <a:defRPr sz="1100"/>
                </a:pPr>
                <a:endParaRPr lang="en-US"/>
              </a:p>
            </c:txPr>
            <c:showLegendKey val="0"/>
            <c:showVal val="0"/>
            <c:showCatName val="1"/>
            <c:showSerName val="0"/>
            <c:showPercent val="0"/>
            <c:showBubbleSize val="0"/>
            <c:showLeaderLines val="0"/>
          </c:dLbls>
          <c:xVal>
            <c:strRef>
              <c:f>Sheet1!$A$3:$A$16</c:f>
              <c:strCache>
                <c:ptCount val="14"/>
                <c:pt idx="0">
                  <c:v>TZ</c:v>
                </c:pt>
                <c:pt idx="1">
                  <c:v>HT</c:v>
                </c:pt>
                <c:pt idx="2">
                  <c:v>NM</c:v>
                </c:pt>
                <c:pt idx="3">
                  <c:v>CM</c:v>
                </c:pt>
                <c:pt idx="4">
                  <c:v>BD</c:v>
                </c:pt>
                <c:pt idx="5">
                  <c:v>NG</c:v>
                </c:pt>
                <c:pt idx="6">
                  <c:v>DR</c:v>
                </c:pt>
                <c:pt idx="7">
                  <c:v>GH</c:v>
                </c:pt>
                <c:pt idx="8">
                  <c:v>IND</c:v>
                </c:pt>
                <c:pt idx="9">
                  <c:v>CO</c:v>
                </c:pt>
                <c:pt idx="10">
                  <c:v>EG</c:v>
                </c:pt>
                <c:pt idx="11">
                  <c:v>PE</c:v>
                </c:pt>
                <c:pt idx="12">
                  <c:v>AM</c:v>
                </c:pt>
                <c:pt idx="13">
                  <c:v>KY</c:v>
                </c:pt>
              </c:strCache>
            </c:strRef>
          </c:xVal>
          <c:yVal>
            <c:numRef>
              <c:f>Sheet1!$B$3:$B$16</c:f>
              <c:numCache>
                <c:formatCode>0</c:formatCode>
                <c:ptCount val="14"/>
                <c:pt idx="0">
                  <c:v>30.86</c:v>
                </c:pt>
                <c:pt idx="1">
                  <c:v>40.52</c:v>
                </c:pt>
                <c:pt idx="2">
                  <c:v>72.94</c:v>
                </c:pt>
                <c:pt idx="3">
                  <c:v>38.64</c:v>
                </c:pt>
                <c:pt idx="4">
                  <c:v>36.48</c:v>
                </c:pt>
                <c:pt idx="5">
                  <c:v>48.86</c:v>
                </c:pt>
                <c:pt idx="6">
                  <c:v>79.38</c:v>
                </c:pt>
                <c:pt idx="7">
                  <c:v>41.89</c:v>
                </c:pt>
                <c:pt idx="8">
                  <c:v>28.44999999999999</c:v>
                </c:pt>
                <c:pt idx="9">
                  <c:v>55.90000000000001</c:v>
                </c:pt>
                <c:pt idx="10">
                  <c:v>55.26</c:v>
                </c:pt>
                <c:pt idx="11">
                  <c:v>62.55</c:v>
                </c:pt>
                <c:pt idx="12">
                  <c:v>70.53</c:v>
                </c:pt>
                <c:pt idx="13">
                  <c:v>60.81</c:v>
                </c:pt>
              </c:numCache>
            </c:numRef>
          </c:yVal>
          <c:smooth val="0"/>
        </c:ser>
        <c:ser>
          <c:idx val="1"/>
          <c:order val="1"/>
          <c:tx>
            <c:strRef>
              <c:f>Sheet1!$C$2</c:f>
              <c:strCache>
                <c:ptCount val="1"/>
                <c:pt idx="0">
                  <c:v>2010</c:v>
                </c:pt>
              </c:strCache>
            </c:strRef>
          </c:tx>
          <c:spPr>
            <a:ln w="28575">
              <a:noFill/>
            </a:ln>
          </c:spPr>
          <c:marker>
            <c:symbol val="diamond"/>
            <c:size val="7"/>
          </c:marker>
          <c:dLbls>
            <c:delete val="1"/>
          </c:dLbls>
          <c:xVal>
            <c:strRef>
              <c:f>Sheet1!$A$3:$A$16</c:f>
              <c:strCache>
                <c:ptCount val="14"/>
                <c:pt idx="0">
                  <c:v>TZ</c:v>
                </c:pt>
                <c:pt idx="1">
                  <c:v>HT</c:v>
                </c:pt>
                <c:pt idx="2">
                  <c:v>NM</c:v>
                </c:pt>
                <c:pt idx="3">
                  <c:v>CM</c:v>
                </c:pt>
                <c:pt idx="4">
                  <c:v>BD</c:v>
                </c:pt>
                <c:pt idx="5">
                  <c:v>NG</c:v>
                </c:pt>
                <c:pt idx="6">
                  <c:v>DR</c:v>
                </c:pt>
                <c:pt idx="7">
                  <c:v>GH</c:v>
                </c:pt>
                <c:pt idx="8">
                  <c:v>IND</c:v>
                </c:pt>
                <c:pt idx="9">
                  <c:v>CO</c:v>
                </c:pt>
                <c:pt idx="10">
                  <c:v>EG</c:v>
                </c:pt>
                <c:pt idx="11">
                  <c:v>PE</c:v>
                </c:pt>
                <c:pt idx="12">
                  <c:v>AM</c:v>
                </c:pt>
                <c:pt idx="13">
                  <c:v>KY</c:v>
                </c:pt>
              </c:strCache>
            </c:strRef>
          </c:xVal>
          <c:yVal>
            <c:numRef>
              <c:f>Sheet1!$C$3:$C$16</c:f>
              <c:numCache>
                <c:formatCode>0</c:formatCode>
                <c:ptCount val="14"/>
                <c:pt idx="0">
                  <c:v>44.2</c:v>
                </c:pt>
                <c:pt idx="1">
                  <c:v>82.0</c:v>
                </c:pt>
                <c:pt idx="2">
                  <c:v>79.87</c:v>
                </c:pt>
                <c:pt idx="3">
                  <c:v>62.16000000000001</c:v>
                </c:pt>
                <c:pt idx="4">
                  <c:v>43.32</c:v>
                </c:pt>
                <c:pt idx="5">
                  <c:v>52.05</c:v>
                </c:pt>
                <c:pt idx="6">
                  <c:v>84.36</c:v>
                </c:pt>
                <c:pt idx="7">
                  <c:v>59.57</c:v>
                </c:pt>
                <c:pt idx="8">
                  <c:v>28.43</c:v>
                </c:pt>
                <c:pt idx="9">
                  <c:v>75.14</c:v>
                </c:pt>
                <c:pt idx="10">
                  <c:v>72.79</c:v>
                </c:pt>
                <c:pt idx="11">
                  <c:v>67.28</c:v>
                </c:pt>
                <c:pt idx="12">
                  <c:v>75.21</c:v>
                </c:pt>
                <c:pt idx="13">
                  <c:v>88.17999999999999</c:v>
                </c:pt>
              </c:numCache>
            </c:numRef>
          </c:yVal>
          <c:smooth val="0"/>
        </c:ser>
        <c:dLbls>
          <c:showLegendKey val="0"/>
          <c:showVal val="1"/>
          <c:showCatName val="0"/>
          <c:showSerName val="0"/>
          <c:showPercent val="0"/>
          <c:showBubbleSize val="0"/>
        </c:dLbls>
        <c:axId val="-2142382680"/>
        <c:axId val="-2142441976"/>
      </c:scatterChart>
      <c:valAx>
        <c:axId val="-2142382680"/>
        <c:scaling>
          <c:orientation val="minMax"/>
        </c:scaling>
        <c:delete val="0"/>
        <c:axPos val="b"/>
        <c:majorTickMark val="out"/>
        <c:minorTickMark val="none"/>
        <c:tickLblPos val="nextTo"/>
        <c:txPr>
          <a:bodyPr/>
          <a:lstStyle/>
          <a:p>
            <a:pPr>
              <a:defRPr sz="1100"/>
            </a:pPr>
            <a:endParaRPr lang="en-US"/>
          </a:p>
        </c:txPr>
        <c:crossAx val="-2142441976"/>
        <c:crosses val="autoZero"/>
        <c:crossBetween val="midCat"/>
        <c:majorUnit val="2.0"/>
      </c:valAx>
      <c:valAx>
        <c:axId val="-2142441976"/>
        <c:scaling>
          <c:orientation val="minMax"/>
        </c:scaling>
        <c:delete val="0"/>
        <c:axPos val="l"/>
        <c:numFmt formatCode="0" sourceLinked="1"/>
        <c:majorTickMark val="out"/>
        <c:minorTickMark val="none"/>
        <c:tickLblPos val="nextTo"/>
        <c:txPr>
          <a:bodyPr/>
          <a:lstStyle/>
          <a:p>
            <a:pPr>
              <a:defRPr sz="1100"/>
            </a:pPr>
            <a:endParaRPr lang="en-US"/>
          </a:p>
        </c:txPr>
        <c:crossAx val="-2142382680"/>
        <c:crosses val="autoZero"/>
        <c:crossBetween val="midCat"/>
        <c:majorUnit val="20.0"/>
      </c:valAx>
    </c:plotArea>
    <c:legend>
      <c:legendPos val="b"/>
      <c:layout>
        <c:manualLayout>
          <c:xMode val="edge"/>
          <c:yMode val="edge"/>
          <c:x val="0.280646406062757"/>
          <c:y val="0.938667872373155"/>
          <c:w val="0.446960450996276"/>
          <c:h val="0.0613321276268449"/>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721729282907"/>
          <c:y val="0.02625"/>
          <c:w val="0.853034642281418"/>
          <c:h val="0.753811971420239"/>
        </c:manualLayout>
      </c:layout>
      <c:scatterChart>
        <c:scatterStyle val="lineMarker"/>
        <c:varyColors val="0"/>
        <c:ser>
          <c:idx val="0"/>
          <c:order val="0"/>
          <c:tx>
            <c:strRef>
              <c:f>'Comp class 8'!$E$2</c:f>
              <c:strCache>
                <c:ptCount val="1"/>
                <c:pt idx="0">
                  <c:v>2000</c:v>
                </c:pt>
              </c:strCache>
            </c:strRef>
          </c:tx>
          <c:spPr>
            <a:ln w="28575">
              <a:noFill/>
            </a:ln>
          </c:spPr>
          <c:marker>
            <c:symbol val="triangle"/>
            <c:size val="5"/>
          </c:marker>
          <c:dLbls>
            <c:dLbl>
              <c:idx val="0"/>
              <c:layout>
                <c:manualLayout>
                  <c:x val="-0.0635952706073137"/>
                  <c:y val="-0.00900900900900901"/>
                </c:manualLayout>
              </c:layout>
              <c:showLegendKey val="0"/>
              <c:showVal val="0"/>
              <c:showCatName val="1"/>
              <c:showSerName val="0"/>
              <c:showPercent val="0"/>
              <c:showBubbleSize val="0"/>
            </c:dLbl>
            <c:dLbl>
              <c:idx val="1"/>
              <c:layout>
                <c:manualLayout>
                  <c:x val="-0.0391355511429622"/>
                  <c:y val="-0.103603603603604"/>
                </c:manualLayout>
              </c:layout>
              <c:showLegendKey val="0"/>
              <c:showVal val="0"/>
              <c:showCatName val="1"/>
              <c:showSerName val="0"/>
              <c:showPercent val="0"/>
              <c:showBubbleSize val="0"/>
            </c:dLbl>
            <c:dLbl>
              <c:idx val="2"/>
              <c:layout>
                <c:manualLayout>
                  <c:x val="-0.0391355511429622"/>
                  <c:y val="0.0545545151450663"/>
                </c:manualLayout>
              </c:layout>
              <c:showLegendKey val="0"/>
              <c:showVal val="0"/>
              <c:showCatName val="1"/>
              <c:showSerName val="0"/>
              <c:showPercent val="0"/>
              <c:showBubbleSize val="0"/>
            </c:dLbl>
            <c:dLbl>
              <c:idx val="3"/>
              <c:layout>
                <c:manualLayout>
                  <c:x val="-0.0366895791965271"/>
                  <c:y val="-0.152027027027027"/>
                </c:manualLayout>
              </c:layout>
              <c:showLegendKey val="0"/>
              <c:showVal val="0"/>
              <c:showCatName val="1"/>
              <c:showSerName val="0"/>
              <c:showPercent val="0"/>
              <c:showBubbleSize val="0"/>
            </c:dLbl>
            <c:dLbl>
              <c:idx val="4"/>
              <c:layout>
                <c:manualLayout>
                  <c:x val="-0.0366895791965271"/>
                  <c:y val="0.0456707100801589"/>
                </c:manualLayout>
              </c:layout>
              <c:showLegendKey val="0"/>
              <c:showVal val="0"/>
              <c:showCatName val="1"/>
              <c:showSerName val="0"/>
              <c:showPercent val="0"/>
              <c:showBubbleSize val="0"/>
            </c:dLbl>
            <c:dLbl>
              <c:idx val="5"/>
              <c:layout>
                <c:manualLayout>
                  <c:x val="-0.0391355511429622"/>
                  <c:y val="-0.121621621621622"/>
                </c:manualLayout>
              </c:layout>
              <c:showLegendKey val="0"/>
              <c:showVal val="0"/>
              <c:showCatName val="1"/>
              <c:showSerName val="0"/>
              <c:showPercent val="0"/>
              <c:showBubbleSize val="0"/>
            </c:dLbl>
            <c:dLbl>
              <c:idx val="6"/>
              <c:layout>
                <c:manualLayout>
                  <c:x val="-0.0391355511429622"/>
                  <c:y val="0.0495491948641555"/>
                </c:manualLayout>
              </c:layout>
              <c:showLegendKey val="0"/>
              <c:showVal val="0"/>
              <c:showCatName val="1"/>
              <c:showSerName val="0"/>
              <c:showPercent val="0"/>
              <c:showBubbleSize val="0"/>
            </c:dLbl>
            <c:dLbl>
              <c:idx val="7"/>
              <c:layout>
                <c:manualLayout>
                  <c:x val="-0.0366895791965271"/>
                  <c:y val="-0.0405408952259346"/>
                </c:manualLayout>
              </c:layout>
              <c:showLegendKey val="0"/>
              <c:showVal val="0"/>
              <c:showCatName val="1"/>
              <c:showSerName val="0"/>
              <c:showPercent val="0"/>
              <c:showBubbleSize val="0"/>
            </c:dLbl>
            <c:dLbl>
              <c:idx val="8"/>
              <c:layout>
                <c:manualLayout>
                  <c:x val="-0.034243607250092"/>
                  <c:y val="0.0495495495495495"/>
                </c:manualLayout>
              </c:layout>
              <c:showLegendKey val="0"/>
              <c:showVal val="0"/>
              <c:showCatName val="1"/>
              <c:showSerName val="0"/>
              <c:showPercent val="0"/>
              <c:showBubbleSize val="0"/>
            </c:dLbl>
            <c:dLbl>
              <c:idx val="9"/>
              <c:layout>
                <c:manualLayout>
                  <c:x val="-0.0391355511429622"/>
                  <c:y val="-0.121621621621622"/>
                </c:manualLayout>
              </c:layout>
              <c:showLegendKey val="0"/>
              <c:showVal val="0"/>
              <c:showCatName val="1"/>
              <c:showSerName val="0"/>
              <c:showPercent val="0"/>
              <c:showBubbleSize val="0"/>
            </c:dLbl>
            <c:dLbl>
              <c:idx val="10"/>
              <c:layout>
                <c:manualLayout>
                  <c:x val="-0.0366895791965271"/>
                  <c:y val="0.0450450450450451"/>
                </c:manualLayout>
              </c:layout>
              <c:showLegendKey val="0"/>
              <c:showVal val="0"/>
              <c:showCatName val="1"/>
              <c:showSerName val="0"/>
              <c:showPercent val="0"/>
              <c:showBubbleSize val="0"/>
            </c:dLbl>
            <c:dLbl>
              <c:idx val="11"/>
              <c:layout>
                <c:manualLayout>
                  <c:x val="-0.0391355511429621"/>
                  <c:y val="-0.117117117117117"/>
                </c:manualLayout>
              </c:layout>
              <c:showLegendKey val="0"/>
              <c:showVal val="0"/>
              <c:showCatName val="1"/>
              <c:showSerName val="0"/>
              <c:showPercent val="0"/>
              <c:showBubbleSize val="0"/>
            </c:dLbl>
            <c:dLbl>
              <c:idx val="12"/>
              <c:layout>
                <c:manualLayout>
                  <c:x val="-0.036689579196527"/>
                  <c:y val="0.0540540540540541"/>
                </c:manualLayout>
              </c:layout>
              <c:showLegendKey val="0"/>
              <c:showVal val="0"/>
              <c:showCatName val="1"/>
              <c:showSerName val="0"/>
              <c:showPercent val="0"/>
              <c:showBubbleSize val="0"/>
            </c:dLbl>
            <c:dLbl>
              <c:idx val="13"/>
              <c:layout>
                <c:manualLayout>
                  <c:x val="-0.034243607250092"/>
                  <c:y val="-0.144144144144144"/>
                </c:manualLayout>
              </c:layout>
              <c:showLegendKey val="0"/>
              <c:showVal val="0"/>
              <c:showCatName val="1"/>
              <c:showSerName val="0"/>
              <c:showPercent val="0"/>
              <c:showBubbleSize val="0"/>
            </c:dLbl>
            <c:dLbl>
              <c:idx val="14"/>
              <c:layout>
                <c:manualLayout>
                  <c:x val="-0.034243607250092"/>
                  <c:y val="0.045045045045045"/>
                </c:manualLayout>
              </c:layout>
              <c:showLegendKey val="0"/>
              <c:showVal val="0"/>
              <c:showCatName val="1"/>
              <c:showSerName val="0"/>
              <c:showPercent val="0"/>
              <c:showBubbleSize val="0"/>
            </c:dLbl>
            <c:dLbl>
              <c:idx val="15"/>
              <c:layout>
                <c:manualLayout>
                  <c:x val="-0.00244597194643514"/>
                  <c:y val="-0.00789813435482727"/>
                </c:manualLayout>
              </c:layout>
              <c:showLegendKey val="0"/>
              <c:showVal val="0"/>
              <c:showCatName val="1"/>
              <c:showSerName val="0"/>
              <c:showPercent val="0"/>
              <c:showBubbleSize val="0"/>
            </c:dLbl>
            <c:showLegendKey val="0"/>
            <c:showVal val="0"/>
            <c:showCatName val="1"/>
            <c:showSerName val="0"/>
            <c:showPercent val="0"/>
            <c:showBubbleSize val="0"/>
            <c:showLeaderLines val="0"/>
          </c:dLbls>
          <c:xVal>
            <c:strRef>
              <c:f>'Comp class 8'!$A$3:$A$18</c:f>
              <c:strCache>
                <c:ptCount val="16"/>
                <c:pt idx="0">
                  <c:v>TZ</c:v>
                </c:pt>
                <c:pt idx="1">
                  <c:v>HT</c:v>
                </c:pt>
                <c:pt idx="2">
                  <c:v>NM</c:v>
                </c:pt>
                <c:pt idx="3">
                  <c:v>CM</c:v>
                </c:pt>
                <c:pt idx="4">
                  <c:v>BD</c:v>
                </c:pt>
                <c:pt idx="5">
                  <c:v>NG</c:v>
                </c:pt>
                <c:pt idx="6">
                  <c:v>DR</c:v>
                </c:pt>
                <c:pt idx="7">
                  <c:v>GH</c:v>
                </c:pt>
                <c:pt idx="8">
                  <c:v>ID</c:v>
                </c:pt>
                <c:pt idx="9">
                  <c:v>IND</c:v>
                </c:pt>
                <c:pt idx="10">
                  <c:v>CO</c:v>
                </c:pt>
                <c:pt idx="11">
                  <c:v>PH</c:v>
                </c:pt>
                <c:pt idx="12">
                  <c:v>EG</c:v>
                </c:pt>
                <c:pt idx="13">
                  <c:v>PE</c:v>
                </c:pt>
                <c:pt idx="14">
                  <c:v>AM</c:v>
                </c:pt>
                <c:pt idx="15">
                  <c:v>KY</c:v>
                </c:pt>
              </c:strCache>
            </c:strRef>
          </c:xVal>
          <c:yVal>
            <c:numRef>
              <c:f>'Comp class 8'!$E$3:$E$18</c:f>
              <c:numCache>
                <c:formatCode>0</c:formatCode>
                <c:ptCount val="16"/>
                <c:pt idx="0">
                  <c:v>3.93</c:v>
                </c:pt>
                <c:pt idx="1">
                  <c:v>19.68</c:v>
                </c:pt>
                <c:pt idx="2">
                  <c:v>47.84</c:v>
                </c:pt>
                <c:pt idx="3">
                  <c:v>33.7</c:v>
                </c:pt>
                <c:pt idx="4">
                  <c:v>34.75</c:v>
                </c:pt>
                <c:pt idx="5">
                  <c:v>35.84</c:v>
                </c:pt>
                <c:pt idx="6">
                  <c:v>63.21</c:v>
                </c:pt>
                <c:pt idx="7">
                  <c:v>47.91</c:v>
                </c:pt>
                <c:pt idx="8">
                  <c:v>55.12000000000001</c:v>
                </c:pt>
                <c:pt idx="9">
                  <c:v>42.45</c:v>
                </c:pt>
                <c:pt idx="10">
                  <c:v>61.03000000000001</c:v>
                </c:pt>
                <c:pt idx="11">
                  <c:v>72.03</c:v>
                </c:pt>
                <c:pt idx="12">
                  <c:v>59.25</c:v>
                </c:pt>
                <c:pt idx="13">
                  <c:v>69.94</c:v>
                </c:pt>
                <c:pt idx="14">
                  <c:v>98.14</c:v>
                </c:pt>
                <c:pt idx="15">
                  <c:v>98.15</c:v>
                </c:pt>
              </c:numCache>
            </c:numRef>
          </c:yVal>
          <c:smooth val="0"/>
        </c:ser>
        <c:ser>
          <c:idx val="1"/>
          <c:order val="1"/>
          <c:tx>
            <c:strRef>
              <c:f>'Comp class 8'!$F$2</c:f>
              <c:strCache>
                <c:ptCount val="1"/>
                <c:pt idx="0">
                  <c:v>2010</c:v>
                </c:pt>
              </c:strCache>
            </c:strRef>
          </c:tx>
          <c:spPr>
            <a:ln w="28575">
              <a:noFill/>
            </a:ln>
          </c:spPr>
          <c:marker>
            <c:symbol val="diamond"/>
            <c:size val="5"/>
          </c:marker>
          <c:dLbls>
            <c:delete val="1"/>
          </c:dLbls>
          <c:xVal>
            <c:strRef>
              <c:f>'Comp class 8'!$A$3:$A$18</c:f>
              <c:strCache>
                <c:ptCount val="16"/>
                <c:pt idx="0">
                  <c:v>TZ</c:v>
                </c:pt>
                <c:pt idx="1">
                  <c:v>HT</c:v>
                </c:pt>
                <c:pt idx="2">
                  <c:v>NM</c:v>
                </c:pt>
                <c:pt idx="3">
                  <c:v>CM</c:v>
                </c:pt>
                <c:pt idx="4">
                  <c:v>BD</c:v>
                </c:pt>
                <c:pt idx="5">
                  <c:v>NG</c:v>
                </c:pt>
                <c:pt idx="6">
                  <c:v>DR</c:v>
                </c:pt>
                <c:pt idx="7">
                  <c:v>GH</c:v>
                </c:pt>
                <c:pt idx="8">
                  <c:v>ID</c:v>
                </c:pt>
                <c:pt idx="9">
                  <c:v>IND</c:v>
                </c:pt>
                <c:pt idx="10">
                  <c:v>CO</c:v>
                </c:pt>
                <c:pt idx="11">
                  <c:v>PH</c:v>
                </c:pt>
                <c:pt idx="12">
                  <c:v>EG</c:v>
                </c:pt>
                <c:pt idx="13">
                  <c:v>PE</c:v>
                </c:pt>
                <c:pt idx="14">
                  <c:v>AM</c:v>
                </c:pt>
                <c:pt idx="15">
                  <c:v>KY</c:v>
                </c:pt>
              </c:strCache>
            </c:strRef>
          </c:xVal>
          <c:yVal>
            <c:numRef>
              <c:f>'Comp class 8'!$F$3:$F$18</c:f>
              <c:numCache>
                <c:formatCode>0</c:formatCode>
                <c:ptCount val="16"/>
                <c:pt idx="0">
                  <c:v>29.99</c:v>
                </c:pt>
                <c:pt idx="1">
                  <c:v>28.59</c:v>
                </c:pt>
                <c:pt idx="2">
                  <c:v>60.17</c:v>
                </c:pt>
                <c:pt idx="3">
                  <c:v>47.10000000000001</c:v>
                </c:pt>
                <c:pt idx="4">
                  <c:v>48.85</c:v>
                </c:pt>
                <c:pt idx="5">
                  <c:v>48.24</c:v>
                </c:pt>
                <c:pt idx="6">
                  <c:v>83.29</c:v>
                </c:pt>
                <c:pt idx="7">
                  <c:v>46.44</c:v>
                </c:pt>
                <c:pt idx="8">
                  <c:v>85.27</c:v>
                </c:pt>
                <c:pt idx="9">
                  <c:v>52.28199351267831</c:v>
                </c:pt>
                <c:pt idx="10">
                  <c:v>77.28</c:v>
                </c:pt>
                <c:pt idx="11">
                  <c:v>83.02000000000001</c:v>
                </c:pt>
                <c:pt idx="12">
                  <c:v>82.32</c:v>
                </c:pt>
                <c:pt idx="13">
                  <c:v>84.27</c:v>
                </c:pt>
                <c:pt idx="14">
                  <c:v>99.17999999999999</c:v>
                </c:pt>
                <c:pt idx="15">
                  <c:v>97.1</c:v>
                </c:pt>
              </c:numCache>
            </c:numRef>
          </c:yVal>
          <c:smooth val="0"/>
        </c:ser>
        <c:dLbls>
          <c:showLegendKey val="0"/>
          <c:showVal val="1"/>
          <c:showCatName val="0"/>
          <c:showSerName val="0"/>
          <c:showPercent val="0"/>
          <c:showBubbleSize val="0"/>
        </c:dLbls>
        <c:axId val="-2140012840"/>
        <c:axId val="-2140009784"/>
      </c:scatterChart>
      <c:valAx>
        <c:axId val="-2140012840"/>
        <c:scaling>
          <c:orientation val="minMax"/>
          <c:max val="16.0"/>
        </c:scaling>
        <c:delete val="0"/>
        <c:axPos val="b"/>
        <c:numFmt formatCode="General" sourceLinked="1"/>
        <c:majorTickMark val="out"/>
        <c:minorTickMark val="none"/>
        <c:tickLblPos val="nextTo"/>
        <c:crossAx val="-2140009784"/>
        <c:crosses val="autoZero"/>
        <c:crossBetween val="midCat"/>
        <c:majorUnit val="2.0"/>
      </c:valAx>
      <c:valAx>
        <c:axId val="-2140009784"/>
        <c:scaling>
          <c:orientation val="minMax"/>
          <c:max val="100.0"/>
        </c:scaling>
        <c:delete val="0"/>
        <c:axPos val="l"/>
        <c:numFmt formatCode="0" sourceLinked="1"/>
        <c:majorTickMark val="out"/>
        <c:minorTickMark val="none"/>
        <c:tickLblPos val="nextTo"/>
        <c:crossAx val="-2140012840"/>
        <c:crosses val="autoZero"/>
        <c:crossBetween val="midCat"/>
        <c:majorUnit val="20.0"/>
      </c:valAx>
    </c:plotArea>
    <c:legend>
      <c:legendPos val="b"/>
      <c:layout>
        <c:manualLayout>
          <c:xMode val="edge"/>
          <c:yMode val="edge"/>
          <c:x val="0.224616797900262"/>
          <c:y val="0.920247156605424"/>
          <c:w val="0.566151019584091"/>
          <c:h val="0.0797528433945757"/>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85436890659947"/>
          <c:y val="0.0482456314377768"/>
          <c:w val="0.864669609704816"/>
          <c:h val="0.744839411520928"/>
        </c:manualLayout>
      </c:layout>
      <c:scatterChart>
        <c:scatterStyle val="lineMarker"/>
        <c:varyColors val="0"/>
        <c:ser>
          <c:idx val="0"/>
          <c:order val="0"/>
          <c:tx>
            <c:strRef>
              <c:f>'Comp class 10'!$E$2</c:f>
              <c:strCache>
                <c:ptCount val="1"/>
                <c:pt idx="0">
                  <c:v>2000</c:v>
                </c:pt>
              </c:strCache>
            </c:strRef>
          </c:tx>
          <c:spPr>
            <a:ln w="28575">
              <a:noFill/>
            </a:ln>
          </c:spPr>
          <c:marker>
            <c:symbol val="triangle"/>
            <c:size val="5"/>
          </c:marker>
          <c:dLbls>
            <c:dLbl>
              <c:idx val="0"/>
              <c:layout>
                <c:manualLayout>
                  <c:x val="-0.0501789109386169"/>
                  <c:y val="-0.00753537305378768"/>
                </c:manualLayout>
              </c:layout>
              <c:showLegendKey val="0"/>
              <c:showVal val="0"/>
              <c:showCatName val="1"/>
              <c:showSerName val="0"/>
              <c:showPercent val="0"/>
              <c:showBubbleSize val="0"/>
            </c:dLbl>
            <c:dLbl>
              <c:idx val="1"/>
              <c:layout>
                <c:manualLayout>
                  <c:x val="-0.0263689254653047"/>
                  <c:y val="-0.0826569865253067"/>
                </c:manualLayout>
              </c:layout>
              <c:showLegendKey val="0"/>
              <c:showVal val="0"/>
              <c:showCatName val="1"/>
              <c:showSerName val="0"/>
              <c:showPercent val="0"/>
              <c:showBubbleSize val="0"/>
            </c:dLbl>
            <c:dLbl>
              <c:idx val="2"/>
              <c:layout>
                <c:manualLayout>
                  <c:x val="-0.0296124067975675"/>
                  <c:y val="0.036324336978431"/>
                </c:manualLayout>
              </c:layout>
              <c:showLegendKey val="0"/>
              <c:showVal val="0"/>
              <c:showCatName val="1"/>
              <c:showSerName val="0"/>
              <c:showPercent val="0"/>
              <c:showBubbleSize val="0"/>
            </c:dLbl>
            <c:dLbl>
              <c:idx val="3"/>
              <c:layout>
                <c:manualLayout>
                  <c:x val="-0.0329823153821483"/>
                  <c:y val="-0.0394737886266605"/>
                </c:manualLayout>
              </c:layout>
              <c:showLegendKey val="0"/>
              <c:showVal val="0"/>
              <c:showCatName val="1"/>
              <c:showSerName val="0"/>
              <c:showPercent val="0"/>
              <c:showBubbleSize val="0"/>
            </c:dLbl>
            <c:dLbl>
              <c:idx val="4"/>
              <c:layout>
                <c:manualLayout>
                  <c:x val="-0.0271377079695548"/>
                  <c:y val="0.0293489215483994"/>
                </c:manualLayout>
              </c:layout>
              <c:showLegendKey val="0"/>
              <c:showVal val="0"/>
              <c:showCatName val="1"/>
              <c:showSerName val="0"/>
              <c:showPercent val="0"/>
              <c:showBubbleSize val="0"/>
            </c:dLbl>
            <c:dLbl>
              <c:idx val="5"/>
              <c:layout>
                <c:manualLayout>
                  <c:x val="-0.0271377079695548"/>
                  <c:y val="-0.138437991016871"/>
                </c:manualLayout>
              </c:layout>
              <c:showLegendKey val="0"/>
              <c:showVal val="0"/>
              <c:showCatName val="1"/>
              <c:showSerName val="0"/>
              <c:showPercent val="0"/>
              <c:showBubbleSize val="0"/>
            </c:dLbl>
            <c:dLbl>
              <c:idx val="6"/>
              <c:layout>
                <c:manualLayout>
                  <c:x val="-0.0255160328097717"/>
                  <c:y val="0.0261994699001699"/>
                </c:manualLayout>
              </c:layout>
              <c:showLegendKey val="0"/>
              <c:showVal val="0"/>
              <c:showCatName val="1"/>
              <c:showSerName val="0"/>
              <c:showPercent val="0"/>
              <c:showBubbleSize val="0"/>
            </c:dLbl>
            <c:dLbl>
              <c:idx val="7"/>
              <c:layout>
                <c:manualLayout>
                  <c:x val="-0.0312763990583855"/>
                  <c:y val="-0.0845699684162077"/>
                </c:manualLayout>
              </c:layout>
              <c:showLegendKey val="0"/>
              <c:showVal val="0"/>
              <c:showCatName val="1"/>
              <c:showSerName val="0"/>
              <c:showPercent val="0"/>
              <c:showBubbleSize val="0"/>
            </c:dLbl>
            <c:dLbl>
              <c:idx val="8"/>
              <c:layout>
                <c:manualLayout>
                  <c:x val="-0.0255160328097717"/>
                  <c:y val="0.0394737886266605"/>
                </c:manualLayout>
              </c:layout>
              <c:showLegendKey val="0"/>
              <c:showVal val="0"/>
              <c:showCatName val="1"/>
              <c:showSerName val="0"/>
              <c:showPercent val="0"/>
              <c:showBubbleSize val="0"/>
            </c:dLbl>
            <c:dLbl>
              <c:idx val="9"/>
              <c:layout>
                <c:manualLayout>
                  <c:x val="-0.0312762680456888"/>
                  <c:y val="-0.0901926075674131"/>
                </c:manualLayout>
              </c:layout>
              <c:showLegendKey val="0"/>
              <c:showVal val="0"/>
              <c:showCatName val="1"/>
              <c:showSerName val="0"/>
              <c:showPercent val="0"/>
              <c:showBubbleSize val="0"/>
            </c:dLbl>
            <c:dLbl>
              <c:idx val="10"/>
              <c:layout>
                <c:manualLayout>
                  <c:x val="-0.0271377079695548"/>
                  <c:y val="0.0336616863999238"/>
                </c:manualLayout>
              </c:layout>
              <c:showLegendKey val="0"/>
              <c:showVal val="0"/>
              <c:showCatName val="1"/>
              <c:showSerName val="0"/>
              <c:showPercent val="0"/>
              <c:showBubbleSize val="0"/>
            </c:dLbl>
            <c:dLbl>
              <c:idx val="11"/>
              <c:layout>
                <c:manualLayout>
                  <c:x val="-0.0363100378783909"/>
                  <c:y val="-0.117438836161061"/>
                </c:manualLayout>
              </c:layout>
              <c:showLegendKey val="0"/>
              <c:showVal val="0"/>
              <c:showCatName val="1"/>
              <c:showSerName val="0"/>
              <c:showPercent val="0"/>
              <c:showBubbleSize val="0"/>
            </c:dLbl>
            <c:dLbl>
              <c:idx val="12"/>
              <c:layout>
                <c:manualLayout>
                  <c:x val="-0.0263268703896632"/>
                  <c:y val="0.0261263133461361"/>
                </c:manualLayout>
              </c:layout>
              <c:showLegendKey val="0"/>
              <c:showVal val="0"/>
              <c:showCatName val="1"/>
              <c:showSerName val="0"/>
              <c:showPercent val="0"/>
              <c:showBubbleSize val="0"/>
            </c:dLbl>
            <c:dLbl>
              <c:idx val="13"/>
              <c:layout>
                <c:manualLayout>
                  <c:x val="-0.0246630091415419"/>
                  <c:y val="-0.163444141127176"/>
                </c:manualLayout>
              </c:layout>
              <c:showLegendKey val="0"/>
              <c:showVal val="0"/>
              <c:showCatName val="1"/>
              <c:showSerName val="0"/>
              <c:showPercent val="0"/>
              <c:showBubbleSize val="0"/>
            </c:dLbl>
            <c:dLbl>
              <c:idx val="14"/>
              <c:layout>
                <c:manualLayout>
                  <c:x val="-0.0288015692176759"/>
                  <c:y val="0.0263373514053994"/>
                </c:manualLayout>
              </c:layout>
              <c:showLegendKey val="0"/>
              <c:showVal val="0"/>
              <c:showCatName val="1"/>
              <c:showSerName val="0"/>
              <c:showPercent val="0"/>
              <c:showBubbleSize val="0"/>
            </c:dLbl>
            <c:dLbl>
              <c:idx val="15"/>
              <c:layout>
                <c:manualLayout>
                  <c:x val="-0.02316763022138"/>
                  <c:y val="-0.204387012554161"/>
                </c:manualLayout>
              </c:layout>
              <c:showLegendKey val="0"/>
              <c:showVal val="0"/>
              <c:showCatName val="1"/>
              <c:showSerName val="0"/>
              <c:showPercent val="0"/>
              <c:showBubbleSize val="0"/>
            </c:dLbl>
            <c:txPr>
              <a:bodyPr/>
              <a:lstStyle/>
              <a:p>
                <a:pPr>
                  <a:defRPr sz="1100"/>
                </a:pPr>
                <a:endParaRPr lang="en-US"/>
              </a:p>
            </c:txPr>
            <c:showLegendKey val="0"/>
            <c:showVal val="0"/>
            <c:showCatName val="1"/>
            <c:showSerName val="0"/>
            <c:showPercent val="0"/>
            <c:showBubbleSize val="0"/>
            <c:showLeaderLines val="0"/>
          </c:dLbls>
          <c:xVal>
            <c:strRef>
              <c:f>'Comp class 10'!$A$3:$A$18</c:f>
              <c:strCache>
                <c:ptCount val="16"/>
                <c:pt idx="0">
                  <c:v>TZ</c:v>
                </c:pt>
                <c:pt idx="1">
                  <c:v>HT</c:v>
                </c:pt>
                <c:pt idx="2">
                  <c:v>NM</c:v>
                </c:pt>
                <c:pt idx="3">
                  <c:v>CM</c:v>
                </c:pt>
                <c:pt idx="4">
                  <c:v>BD</c:v>
                </c:pt>
                <c:pt idx="5">
                  <c:v>NG</c:v>
                </c:pt>
                <c:pt idx="6">
                  <c:v>DR</c:v>
                </c:pt>
                <c:pt idx="7">
                  <c:v>GH</c:v>
                </c:pt>
                <c:pt idx="8">
                  <c:v>ID</c:v>
                </c:pt>
                <c:pt idx="9">
                  <c:v>IND</c:v>
                </c:pt>
                <c:pt idx="10">
                  <c:v>CO</c:v>
                </c:pt>
                <c:pt idx="11">
                  <c:v>PH</c:v>
                </c:pt>
                <c:pt idx="12">
                  <c:v>EG</c:v>
                </c:pt>
                <c:pt idx="13">
                  <c:v>PE</c:v>
                </c:pt>
                <c:pt idx="14">
                  <c:v>AM</c:v>
                </c:pt>
                <c:pt idx="15">
                  <c:v>KY</c:v>
                </c:pt>
              </c:strCache>
            </c:strRef>
          </c:xVal>
          <c:yVal>
            <c:numRef>
              <c:f>'Comp class 10'!$E$3:$E$18</c:f>
              <c:numCache>
                <c:formatCode>0</c:formatCode>
                <c:ptCount val="16"/>
                <c:pt idx="0">
                  <c:v>2.61</c:v>
                </c:pt>
                <c:pt idx="1">
                  <c:v>8.3</c:v>
                </c:pt>
                <c:pt idx="2">
                  <c:v>19.28</c:v>
                </c:pt>
                <c:pt idx="3">
                  <c:v>24.99</c:v>
                </c:pt>
                <c:pt idx="4">
                  <c:v>13.85</c:v>
                </c:pt>
                <c:pt idx="5">
                  <c:v>24.98</c:v>
                </c:pt>
                <c:pt idx="6">
                  <c:v>42.06</c:v>
                </c:pt>
                <c:pt idx="7">
                  <c:v>13.14</c:v>
                </c:pt>
                <c:pt idx="8">
                  <c:v>35.05</c:v>
                </c:pt>
                <c:pt idx="9">
                  <c:v>25.72</c:v>
                </c:pt>
                <c:pt idx="10">
                  <c:v>48.3</c:v>
                </c:pt>
                <c:pt idx="11">
                  <c:v>58.19</c:v>
                </c:pt>
                <c:pt idx="12">
                  <c:v>51.89371113008908</c:v>
                </c:pt>
                <c:pt idx="13">
                  <c:v>54.78000000000001</c:v>
                </c:pt>
                <c:pt idx="14">
                  <c:v>86.16999999999998</c:v>
                </c:pt>
                <c:pt idx="15">
                  <c:v>63.43</c:v>
                </c:pt>
              </c:numCache>
            </c:numRef>
          </c:yVal>
          <c:smooth val="0"/>
        </c:ser>
        <c:ser>
          <c:idx val="1"/>
          <c:order val="1"/>
          <c:tx>
            <c:strRef>
              <c:f>'Comp class 10'!$F$2</c:f>
              <c:strCache>
                <c:ptCount val="1"/>
                <c:pt idx="0">
                  <c:v>2010</c:v>
                </c:pt>
              </c:strCache>
            </c:strRef>
          </c:tx>
          <c:spPr>
            <a:ln w="28575">
              <a:noFill/>
            </a:ln>
          </c:spPr>
          <c:marker>
            <c:symbol val="diamond"/>
            <c:size val="4"/>
          </c:marker>
          <c:dLbls>
            <c:delete val="1"/>
          </c:dLbls>
          <c:xVal>
            <c:strRef>
              <c:f>'Comp class 10'!$A$3:$A$18</c:f>
              <c:strCache>
                <c:ptCount val="16"/>
                <c:pt idx="0">
                  <c:v>TZ</c:v>
                </c:pt>
                <c:pt idx="1">
                  <c:v>HT</c:v>
                </c:pt>
                <c:pt idx="2">
                  <c:v>NM</c:v>
                </c:pt>
                <c:pt idx="3">
                  <c:v>CM</c:v>
                </c:pt>
                <c:pt idx="4">
                  <c:v>BD</c:v>
                </c:pt>
                <c:pt idx="5">
                  <c:v>NG</c:v>
                </c:pt>
                <c:pt idx="6">
                  <c:v>DR</c:v>
                </c:pt>
                <c:pt idx="7">
                  <c:v>GH</c:v>
                </c:pt>
                <c:pt idx="8">
                  <c:v>ID</c:v>
                </c:pt>
                <c:pt idx="9">
                  <c:v>IND</c:v>
                </c:pt>
                <c:pt idx="10">
                  <c:v>CO</c:v>
                </c:pt>
                <c:pt idx="11">
                  <c:v>PH</c:v>
                </c:pt>
                <c:pt idx="12">
                  <c:v>EG</c:v>
                </c:pt>
                <c:pt idx="13">
                  <c:v>PE</c:v>
                </c:pt>
                <c:pt idx="14">
                  <c:v>AM</c:v>
                </c:pt>
                <c:pt idx="15">
                  <c:v>KY</c:v>
                </c:pt>
              </c:strCache>
            </c:strRef>
          </c:xVal>
          <c:yVal>
            <c:numRef>
              <c:f>'Comp class 10'!$F$3:$F$18</c:f>
              <c:numCache>
                <c:formatCode>0</c:formatCode>
                <c:ptCount val="16"/>
                <c:pt idx="0">
                  <c:v>19.75999999999999</c:v>
                </c:pt>
                <c:pt idx="1">
                  <c:v>15.28</c:v>
                </c:pt>
                <c:pt idx="2">
                  <c:v>32.65</c:v>
                </c:pt>
                <c:pt idx="3">
                  <c:v>23.93</c:v>
                </c:pt>
                <c:pt idx="4">
                  <c:v>24.83</c:v>
                </c:pt>
                <c:pt idx="5">
                  <c:v>37.39</c:v>
                </c:pt>
                <c:pt idx="6">
                  <c:v>66.88</c:v>
                </c:pt>
                <c:pt idx="7">
                  <c:v>19.23</c:v>
                </c:pt>
                <c:pt idx="8">
                  <c:v>65.96</c:v>
                </c:pt>
                <c:pt idx="9">
                  <c:v>33.14</c:v>
                </c:pt>
                <c:pt idx="10">
                  <c:v>65.71000000000002</c:v>
                </c:pt>
                <c:pt idx="11">
                  <c:v>71.3</c:v>
                </c:pt>
                <c:pt idx="12">
                  <c:v>68.42</c:v>
                </c:pt>
                <c:pt idx="13">
                  <c:v>71.93</c:v>
                </c:pt>
                <c:pt idx="14">
                  <c:v>93.2</c:v>
                </c:pt>
                <c:pt idx="15">
                  <c:v>84.32</c:v>
                </c:pt>
              </c:numCache>
            </c:numRef>
          </c:yVal>
          <c:smooth val="0"/>
        </c:ser>
        <c:dLbls>
          <c:showLegendKey val="0"/>
          <c:showVal val="1"/>
          <c:showCatName val="0"/>
          <c:showSerName val="0"/>
          <c:showPercent val="0"/>
          <c:showBubbleSize val="0"/>
        </c:dLbls>
        <c:axId val="-2139919656"/>
        <c:axId val="-2139320904"/>
      </c:scatterChart>
      <c:valAx>
        <c:axId val="-2139919656"/>
        <c:scaling>
          <c:orientation val="minMax"/>
          <c:max val="16.0"/>
        </c:scaling>
        <c:delete val="0"/>
        <c:axPos val="b"/>
        <c:numFmt formatCode="General" sourceLinked="1"/>
        <c:majorTickMark val="out"/>
        <c:minorTickMark val="none"/>
        <c:tickLblPos val="nextTo"/>
        <c:txPr>
          <a:bodyPr/>
          <a:lstStyle/>
          <a:p>
            <a:pPr>
              <a:defRPr sz="1100"/>
            </a:pPr>
            <a:endParaRPr lang="en-US"/>
          </a:p>
        </c:txPr>
        <c:crossAx val="-2139320904"/>
        <c:crosses val="autoZero"/>
        <c:crossBetween val="midCat"/>
        <c:majorUnit val="2.0"/>
      </c:valAx>
      <c:valAx>
        <c:axId val="-2139320904"/>
        <c:scaling>
          <c:orientation val="minMax"/>
          <c:max val="100.0"/>
        </c:scaling>
        <c:delete val="0"/>
        <c:axPos val="l"/>
        <c:numFmt formatCode="0" sourceLinked="1"/>
        <c:majorTickMark val="out"/>
        <c:minorTickMark val="none"/>
        <c:tickLblPos val="nextTo"/>
        <c:txPr>
          <a:bodyPr/>
          <a:lstStyle/>
          <a:p>
            <a:pPr>
              <a:defRPr sz="1200"/>
            </a:pPr>
            <a:endParaRPr lang="en-US"/>
          </a:p>
        </c:txPr>
        <c:crossAx val="-2139919656"/>
        <c:crosses val="autoZero"/>
        <c:crossBetween val="midCat"/>
        <c:majorUnit val="20.0"/>
      </c:valAx>
    </c:plotArea>
    <c:legend>
      <c:legendPos val="b"/>
      <c:layout>
        <c:manualLayout>
          <c:xMode val="edge"/>
          <c:yMode val="edge"/>
          <c:x val="0.216261348319788"/>
          <c:y val="0.918785053184142"/>
          <c:w val="0.543181522807738"/>
          <c:h val="0.0797528433945757"/>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dLbl>
              <c:idx val="6"/>
              <c:layout>
                <c:manualLayout>
                  <c:x val="-0.00275555320242195"/>
                  <c:y val="-0.0064134288109402"/>
                </c:manualLayout>
              </c:layout>
              <c:dLblPos val="outEnd"/>
              <c:showLegendKey val="0"/>
              <c:showVal val="1"/>
              <c:showCatName val="0"/>
              <c:showSerName val="0"/>
              <c:showPercent val="0"/>
              <c:showBubbleSize val="0"/>
            </c:dLbl>
            <c:dLbl>
              <c:idx val="11"/>
              <c:layout>
                <c:manualLayout>
                  <c:x val="-0.0110230807688035"/>
                  <c:y val="-0.00320671440547013"/>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'Education graphs'!$A$42:$A$57</c:f>
              <c:strCache>
                <c:ptCount val="16"/>
                <c:pt idx="0">
                  <c:v>Tanzania</c:v>
                </c:pt>
                <c:pt idx="1">
                  <c:v>Haiti</c:v>
                </c:pt>
                <c:pt idx="2">
                  <c:v>Namibia</c:v>
                </c:pt>
                <c:pt idx="3">
                  <c:v>Cameroon</c:v>
                </c:pt>
                <c:pt idx="4">
                  <c:v>Bangladesh</c:v>
                </c:pt>
                <c:pt idx="5">
                  <c:v>Nigeria</c:v>
                </c:pt>
                <c:pt idx="6">
                  <c:v>Dominican Republic</c:v>
                </c:pt>
                <c:pt idx="7">
                  <c:v>Ghana</c:v>
                </c:pt>
                <c:pt idx="8">
                  <c:v>Indonesia</c:v>
                </c:pt>
                <c:pt idx="9">
                  <c:v>India</c:v>
                </c:pt>
                <c:pt idx="10">
                  <c:v>Colombia</c:v>
                </c:pt>
                <c:pt idx="11">
                  <c:v>Philippines</c:v>
                </c:pt>
                <c:pt idx="12">
                  <c:v>Egypt</c:v>
                </c:pt>
                <c:pt idx="13">
                  <c:v>Peru</c:v>
                </c:pt>
                <c:pt idx="14">
                  <c:v>Armenia</c:v>
                </c:pt>
                <c:pt idx="15">
                  <c:v>Kyrgyzstan</c:v>
                </c:pt>
              </c:strCache>
            </c:strRef>
          </c:cat>
          <c:val>
            <c:numRef>
              <c:f>'Education graphs'!$D$42:$D$57</c:f>
              <c:numCache>
                <c:formatCode>0</c:formatCode>
                <c:ptCount val="16"/>
                <c:pt idx="0">
                  <c:v>0.14</c:v>
                </c:pt>
                <c:pt idx="1">
                  <c:v>-6.9</c:v>
                </c:pt>
                <c:pt idx="2">
                  <c:v>-12.46</c:v>
                </c:pt>
                <c:pt idx="3">
                  <c:v>1.759999999999998</c:v>
                </c:pt>
                <c:pt idx="4">
                  <c:v>2.719999999999999</c:v>
                </c:pt>
                <c:pt idx="5">
                  <c:v>7.040000000000006</c:v>
                </c:pt>
                <c:pt idx="6">
                  <c:v>-12.47000000000001</c:v>
                </c:pt>
                <c:pt idx="7">
                  <c:v>4.39</c:v>
                </c:pt>
                <c:pt idx="8">
                  <c:v>-1.920000000000002</c:v>
                </c:pt>
                <c:pt idx="9">
                  <c:v>12.07000000000001</c:v>
                </c:pt>
                <c:pt idx="10">
                  <c:v>-6.039999999999985</c:v>
                </c:pt>
                <c:pt idx="11">
                  <c:v>-13.54</c:v>
                </c:pt>
                <c:pt idx="12">
                  <c:v>5.939999999999998</c:v>
                </c:pt>
                <c:pt idx="13">
                  <c:v>0.560000000000002</c:v>
                </c:pt>
                <c:pt idx="14">
                  <c:v>-2.830000000000012</c:v>
                </c:pt>
                <c:pt idx="15">
                  <c:v>-0.560000000000002</c:v>
                </c:pt>
              </c:numCache>
            </c:numRef>
          </c:val>
        </c:ser>
        <c:dLbls>
          <c:dLblPos val="outEnd"/>
          <c:showLegendKey val="0"/>
          <c:showVal val="1"/>
          <c:showCatName val="0"/>
          <c:showSerName val="0"/>
          <c:showPercent val="0"/>
          <c:showBubbleSize val="0"/>
        </c:dLbls>
        <c:gapWidth val="100"/>
        <c:axId val="-2139934312"/>
        <c:axId val="-2139931688"/>
      </c:barChart>
      <c:catAx>
        <c:axId val="-2139934312"/>
        <c:scaling>
          <c:orientation val="minMax"/>
        </c:scaling>
        <c:delete val="0"/>
        <c:axPos val="l"/>
        <c:majorTickMark val="out"/>
        <c:minorTickMark val="none"/>
        <c:tickLblPos val="low"/>
        <c:crossAx val="-2139931688"/>
        <c:crosses val="autoZero"/>
        <c:auto val="1"/>
        <c:lblAlgn val="ctr"/>
        <c:lblOffset val="100"/>
        <c:noMultiLvlLbl val="0"/>
      </c:catAx>
      <c:valAx>
        <c:axId val="-2139931688"/>
        <c:scaling>
          <c:orientation val="minMax"/>
          <c:max val="20.0"/>
          <c:min val="-20.0"/>
        </c:scaling>
        <c:delete val="0"/>
        <c:axPos val="b"/>
        <c:numFmt formatCode="0" sourceLinked="1"/>
        <c:majorTickMark val="out"/>
        <c:minorTickMark val="none"/>
        <c:tickLblPos val="nextTo"/>
        <c:crossAx val="-213993431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2"/>
            </a:solidFill>
          </c:spPr>
          <c:invertIfNegative val="0"/>
          <c:dLbls>
            <c:dLbl>
              <c:idx val="2"/>
              <c:layout>
                <c:manualLayout>
                  <c:x val="-0.008332895888014"/>
                  <c:y val="-0.00964276711477272"/>
                </c:manualLayout>
              </c:layout>
              <c:dLblPos val="outEnd"/>
              <c:showLegendKey val="0"/>
              <c:showVal val="1"/>
              <c:showCatName val="0"/>
              <c:showSerName val="0"/>
              <c:showPercent val="0"/>
              <c:showBubbleSize val="0"/>
            </c:dLbl>
            <c:dLbl>
              <c:idx val="11"/>
              <c:layout>
                <c:manualLayout>
                  <c:x val="-0.0138888888888889"/>
                  <c:y val="-0.00642851140984848"/>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'Education graphs'!$A$42:$A$57</c:f>
              <c:strCache>
                <c:ptCount val="16"/>
                <c:pt idx="0">
                  <c:v>Tanzania</c:v>
                </c:pt>
                <c:pt idx="1">
                  <c:v>Haiti</c:v>
                </c:pt>
                <c:pt idx="2">
                  <c:v>Namibia</c:v>
                </c:pt>
                <c:pt idx="3">
                  <c:v>Cameroon</c:v>
                </c:pt>
                <c:pt idx="4">
                  <c:v>Bangladesh</c:v>
                </c:pt>
                <c:pt idx="5">
                  <c:v>Nigeria</c:v>
                </c:pt>
                <c:pt idx="6">
                  <c:v>Dominican Republic</c:v>
                </c:pt>
                <c:pt idx="7">
                  <c:v>Ghana</c:v>
                </c:pt>
                <c:pt idx="8">
                  <c:v>Indonesia</c:v>
                </c:pt>
                <c:pt idx="9">
                  <c:v>India</c:v>
                </c:pt>
                <c:pt idx="10">
                  <c:v>Colombia</c:v>
                </c:pt>
                <c:pt idx="11">
                  <c:v>Philippines</c:v>
                </c:pt>
                <c:pt idx="12">
                  <c:v>Egypt</c:v>
                </c:pt>
                <c:pt idx="13">
                  <c:v>Peru</c:v>
                </c:pt>
                <c:pt idx="14">
                  <c:v>Armenia</c:v>
                </c:pt>
                <c:pt idx="15">
                  <c:v>Kyrgyzstan</c:v>
                </c:pt>
              </c:strCache>
            </c:strRef>
          </c:cat>
          <c:val>
            <c:numRef>
              <c:f>'Education graphs'!$G$42:$G$57</c:f>
              <c:numCache>
                <c:formatCode>0</c:formatCode>
                <c:ptCount val="16"/>
                <c:pt idx="0">
                  <c:v>-3.91</c:v>
                </c:pt>
                <c:pt idx="1">
                  <c:v>-6.57</c:v>
                </c:pt>
                <c:pt idx="2">
                  <c:v>-16.42</c:v>
                </c:pt>
                <c:pt idx="3">
                  <c:v>-2.089999999999997</c:v>
                </c:pt>
                <c:pt idx="4">
                  <c:v>-5.07</c:v>
                </c:pt>
                <c:pt idx="5">
                  <c:v>5.219999999999992</c:v>
                </c:pt>
                <c:pt idx="6">
                  <c:v>-13.73</c:v>
                </c:pt>
                <c:pt idx="7">
                  <c:v>1.740000000000002</c:v>
                </c:pt>
                <c:pt idx="8">
                  <c:v>-6.099999999999994</c:v>
                </c:pt>
                <c:pt idx="9">
                  <c:v>9.703607731789597</c:v>
                </c:pt>
                <c:pt idx="10">
                  <c:v>-11.95</c:v>
                </c:pt>
                <c:pt idx="11">
                  <c:v>-16.81000000000001</c:v>
                </c:pt>
                <c:pt idx="12">
                  <c:v>-2.400000000000006</c:v>
                </c:pt>
                <c:pt idx="13">
                  <c:v>-3.359999999999984</c:v>
                </c:pt>
                <c:pt idx="14">
                  <c:v>-0.670000000000016</c:v>
                </c:pt>
                <c:pt idx="15">
                  <c:v>0.510000000000005</c:v>
                </c:pt>
              </c:numCache>
            </c:numRef>
          </c:val>
        </c:ser>
        <c:dLbls>
          <c:dLblPos val="outEnd"/>
          <c:showLegendKey val="0"/>
          <c:showVal val="1"/>
          <c:showCatName val="0"/>
          <c:showSerName val="0"/>
          <c:showPercent val="0"/>
          <c:showBubbleSize val="0"/>
        </c:dLbls>
        <c:gapWidth val="100"/>
        <c:axId val="-2139885480"/>
        <c:axId val="-2139882696"/>
      </c:barChart>
      <c:catAx>
        <c:axId val="-2139885480"/>
        <c:scaling>
          <c:orientation val="minMax"/>
        </c:scaling>
        <c:delete val="0"/>
        <c:axPos val="l"/>
        <c:majorTickMark val="out"/>
        <c:minorTickMark val="none"/>
        <c:tickLblPos val="low"/>
        <c:crossAx val="-2139882696"/>
        <c:crosses val="autoZero"/>
        <c:auto val="1"/>
        <c:lblAlgn val="ctr"/>
        <c:lblOffset val="100"/>
        <c:noMultiLvlLbl val="0"/>
      </c:catAx>
      <c:valAx>
        <c:axId val="-2139882696"/>
        <c:scaling>
          <c:orientation val="minMax"/>
          <c:max val="20.0"/>
        </c:scaling>
        <c:delete val="0"/>
        <c:axPos val="b"/>
        <c:numFmt formatCode="0" sourceLinked="1"/>
        <c:majorTickMark val="out"/>
        <c:minorTickMark val="none"/>
        <c:tickLblPos val="nextTo"/>
        <c:crossAx val="-213988548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txPr>
              <a:bodyPr/>
              <a:lstStyle/>
              <a:p>
                <a:pPr>
                  <a:defRPr sz="1050"/>
                </a:pPr>
                <a:endParaRPr lang="en-US"/>
              </a:p>
            </c:txPr>
            <c:dLblPos val="outEnd"/>
            <c:showLegendKey val="0"/>
            <c:showVal val="1"/>
            <c:showCatName val="0"/>
            <c:showSerName val="0"/>
            <c:showPercent val="0"/>
            <c:showBubbleSize val="0"/>
            <c:showLeaderLines val="0"/>
          </c:dLbls>
          <c:cat>
            <c:strRef>
              <c:f>'Education graphs'!$K$42:$K$57</c:f>
              <c:strCache>
                <c:ptCount val="16"/>
                <c:pt idx="0">
                  <c:v>Tanzania</c:v>
                </c:pt>
                <c:pt idx="1">
                  <c:v>Haiti</c:v>
                </c:pt>
                <c:pt idx="2">
                  <c:v>Namibia</c:v>
                </c:pt>
                <c:pt idx="3">
                  <c:v>Cameroon</c:v>
                </c:pt>
                <c:pt idx="4">
                  <c:v>Bangladesh</c:v>
                </c:pt>
                <c:pt idx="5">
                  <c:v>Nigeria</c:v>
                </c:pt>
                <c:pt idx="6">
                  <c:v>Dominican Republic</c:v>
                </c:pt>
                <c:pt idx="7">
                  <c:v>Ghana</c:v>
                </c:pt>
                <c:pt idx="8">
                  <c:v>Indonesia</c:v>
                </c:pt>
                <c:pt idx="9">
                  <c:v>India</c:v>
                </c:pt>
                <c:pt idx="10">
                  <c:v>Colombia</c:v>
                </c:pt>
                <c:pt idx="11">
                  <c:v>Philippines</c:v>
                </c:pt>
                <c:pt idx="12">
                  <c:v>Egypt</c:v>
                </c:pt>
                <c:pt idx="13">
                  <c:v>Peru</c:v>
                </c:pt>
                <c:pt idx="14">
                  <c:v>Armenia</c:v>
                </c:pt>
                <c:pt idx="15">
                  <c:v>Kyrgyzstan</c:v>
                </c:pt>
              </c:strCache>
            </c:strRef>
          </c:cat>
          <c:val>
            <c:numRef>
              <c:f>'Education graphs'!$N$42:$N$57</c:f>
              <c:numCache>
                <c:formatCode>0</c:formatCode>
                <c:ptCount val="16"/>
                <c:pt idx="0">
                  <c:v>1.499999999999999</c:v>
                </c:pt>
                <c:pt idx="1">
                  <c:v>0.48</c:v>
                </c:pt>
                <c:pt idx="2">
                  <c:v>-7.030000000000001</c:v>
                </c:pt>
                <c:pt idx="3">
                  <c:v>-0.810000000000002</c:v>
                </c:pt>
                <c:pt idx="4">
                  <c:v>2.359999999999999</c:v>
                </c:pt>
                <c:pt idx="5">
                  <c:v>1.260000000000002</c:v>
                </c:pt>
                <c:pt idx="6">
                  <c:v>-14.02</c:v>
                </c:pt>
                <c:pt idx="7">
                  <c:v>2.730000000000002</c:v>
                </c:pt>
                <c:pt idx="8">
                  <c:v>-3.659999999999996</c:v>
                </c:pt>
                <c:pt idx="9">
                  <c:v>6.57</c:v>
                </c:pt>
                <c:pt idx="10">
                  <c:v>-8.810000000000002</c:v>
                </c:pt>
                <c:pt idx="11">
                  <c:v>-15.08</c:v>
                </c:pt>
                <c:pt idx="12">
                  <c:v>3.429652287074738</c:v>
                </c:pt>
                <c:pt idx="13">
                  <c:v>0.350000000000009</c:v>
                </c:pt>
                <c:pt idx="14">
                  <c:v>-12.3</c:v>
                </c:pt>
                <c:pt idx="15">
                  <c:v>10.64000000000001</c:v>
                </c:pt>
              </c:numCache>
            </c:numRef>
          </c:val>
        </c:ser>
        <c:dLbls>
          <c:dLblPos val="outEnd"/>
          <c:showLegendKey val="0"/>
          <c:showVal val="1"/>
          <c:showCatName val="0"/>
          <c:showSerName val="0"/>
          <c:showPercent val="0"/>
          <c:showBubbleSize val="0"/>
        </c:dLbls>
        <c:gapWidth val="100"/>
        <c:axId val="2123254216"/>
        <c:axId val="2123246200"/>
      </c:barChart>
      <c:catAx>
        <c:axId val="2123254216"/>
        <c:scaling>
          <c:orientation val="minMax"/>
        </c:scaling>
        <c:delete val="0"/>
        <c:axPos val="l"/>
        <c:majorTickMark val="out"/>
        <c:minorTickMark val="none"/>
        <c:tickLblPos val="low"/>
        <c:crossAx val="2123246200"/>
        <c:crosses val="autoZero"/>
        <c:auto val="1"/>
        <c:lblAlgn val="ctr"/>
        <c:lblOffset val="100"/>
        <c:noMultiLvlLbl val="0"/>
      </c:catAx>
      <c:valAx>
        <c:axId val="2123246200"/>
        <c:scaling>
          <c:orientation val="minMax"/>
          <c:max val="20.0"/>
        </c:scaling>
        <c:delete val="0"/>
        <c:axPos val="b"/>
        <c:numFmt formatCode="0" sourceLinked="1"/>
        <c:majorTickMark val="out"/>
        <c:minorTickMark val="none"/>
        <c:tickLblPos val="nextTo"/>
        <c:crossAx val="2123254216"/>
        <c:crosses val="autoZero"/>
        <c:crossBetween val="between"/>
      </c:valAx>
    </c:plotArea>
    <c:plotVisOnly val="1"/>
    <c:dispBlanksAs val="gap"/>
    <c:showDLblsOverMax val="0"/>
  </c:chart>
  <c:txPr>
    <a:bodyPr/>
    <a:lstStyle/>
    <a:p>
      <a:pPr>
        <a:defRPr sz="105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336832895888"/>
          <c:y val="0.0345975857472806"/>
          <c:w val="0.703802055993001"/>
          <c:h val="0.877173369814758"/>
        </c:manualLayout>
      </c:layout>
      <c:barChart>
        <c:barDir val="bar"/>
        <c:grouping val="clustered"/>
        <c:varyColors val="0"/>
        <c:ser>
          <c:idx val="0"/>
          <c:order val="0"/>
          <c:invertIfNegative val="0"/>
          <c:dPt>
            <c:idx val="0"/>
            <c:invertIfNegative val="0"/>
            <c:bubble3D val="0"/>
            <c:spPr>
              <a:solidFill>
                <a:schemeClr val="accent2"/>
              </a:solidFill>
            </c:spPr>
          </c:dPt>
          <c:dPt>
            <c:idx val="1"/>
            <c:invertIfNegative val="0"/>
            <c:bubble3D val="0"/>
            <c:spPr>
              <a:solidFill>
                <a:schemeClr val="accent2"/>
              </a:solidFill>
            </c:spPr>
          </c:dPt>
          <c:dPt>
            <c:idx val="2"/>
            <c:invertIfNegative val="0"/>
            <c:bubble3D val="0"/>
            <c:spPr>
              <a:solidFill>
                <a:schemeClr val="accent2"/>
              </a:solidFill>
            </c:spPr>
          </c:dPt>
          <c:dPt>
            <c:idx val="3"/>
            <c:invertIfNegative val="0"/>
            <c:bubble3D val="0"/>
            <c:spPr>
              <a:solidFill>
                <a:schemeClr val="accent2"/>
              </a:solidFill>
            </c:spPr>
          </c:dPt>
          <c:dPt>
            <c:idx val="4"/>
            <c:invertIfNegative val="0"/>
            <c:bubble3D val="0"/>
            <c:spPr>
              <a:solidFill>
                <a:schemeClr val="accent2"/>
              </a:solidFill>
            </c:spPr>
          </c:dPt>
          <c:dPt>
            <c:idx val="5"/>
            <c:invertIfNegative val="0"/>
            <c:bubble3D val="0"/>
            <c:spPr>
              <a:solidFill>
                <a:schemeClr val="accent2"/>
              </a:solidFill>
            </c:spPr>
          </c:dPt>
          <c:dPt>
            <c:idx val="6"/>
            <c:invertIfNegative val="0"/>
            <c:bubble3D val="0"/>
            <c:spPr>
              <a:solidFill>
                <a:schemeClr val="accent2"/>
              </a:solidFill>
            </c:spPr>
          </c:dPt>
          <c:dPt>
            <c:idx val="7"/>
            <c:invertIfNegative val="0"/>
            <c:bubble3D val="0"/>
            <c:spPr>
              <a:solidFill>
                <a:schemeClr val="accent2"/>
              </a:solidFill>
            </c:spPr>
          </c:dPt>
          <c:dPt>
            <c:idx val="8"/>
            <c:invertIfNegative val="0"/>
            <c:bubble3D val="0"/>
            <c:spPr>
              <a:solidFill>
                <a:schemeClr val="accent2"/>
              </a:solidFill>
            </c:spPr>
          </c:dPt>
          <c:dPt>
            <c:idx val="9"/>
            <c:invertIfNegative val="0"/>
            <c:bubble3D val="0"/>
            <c:spPr>
              <a:solidFill>
                <a:schemeClr val="accent2"/>
              </a:solidFill>
            </c:spPr>
          </c:dPt>
          <c:dPt>
            <c:idx val="10"/>
            <c:invertIfNegative val="0"/>
            <c:bubble3D val="0"/>
            <c:spPr>
              <a:solidFill>
                <a:schemeClr val="accent2"/>
              </a:solidFill>
            </c:spPr>
          </c:dPt>
          <c:dPt>
            <c:idx val="11"/>
            <c:invertIfNegative val="0"/>
            <c:bubble3D val="0"/>
            <c:spPr>
              <a:solidFill>
                <a:schemeClr val="accent2"/>
              </a:solidFill>
            </c:spPr>
          </c:dPt>
          <c:dPt>
            <c:idx val="12"/>
            <c:invertIfNegative val="0"/>
            <c:bubble3D val="0"/>
            <c:spPr>
              <a:solidFill>
                <a:schemeClr val="accent2"/>
              </a:solidFill>
            </c:spPr>
          </c:dPt>
          <c:dPt>
            <c:idx val="13"/>
            <c:invertIfNegative val="0"/>
            <c:bubble3D val="0"/>
            <c:spPr>
              <a:solidFill>
                <a:schemeClr val="accent2"/>
              </a:solidFill>
            </c:spPr>
          </c:dPt>
          <c:dPt>
            <c:idx val="14"/>
            <c:invertIfNegative val="0"/>
            <c:bubble3D val="0"/>
            <c:spPr>
              <a:solidFill>
                <a:schemeClr val="accent2"/>
              </a:solidFill>
            </c:spPr>
          </c:dPt>
          <c:dPt>
            <c:idx val="15"/>
            <c:invertIfNegative val="0"/>
            <c:bubble3D val="0"/>
            <c:spPr>
              <a:solidFill>
                <a:schemeClr val="accent2"/>
              </a:solidFill>
            </c:spPr>
          </c:dPt>
          <c:dLbls>
            <c:txPr>
              <a:bodyPr/>
              <a:lstStyle/>
              <a:p>
                <a:pPr>
                  <a:defRPr sz="1050"/>
                </a:pPr>
                <a:endParaRPr lang="en-US"/>
              </a:p>
            </c:txPr>
            <c:dLblPos val="outEnd"/>
            <c:showLegendKey val="0"/>
            <c:showVal val="1"/>
            <c:showCatName val="0"/>
            <c:showSerName val="0"/>
            <c:showPercent val="0"/>
            <c:showBubbleSize val="0"/>
            <c:showLeaderLines val="0"/>
          </c:dLbls>
          <c:cat>
            <c:strRef>
              <c:f>'Education graphs'!$K$42:$K$57</c:f>
              <c:strCache>
                <c:ptCount val="16"/>
                <c:pt idx="0">
                  <c:v>Tanzania</c:v>
                </c:pt>
                <c:pt idx="1">
                  <c:v>Haiti</c:v>
                </c:pt>
                <c:pt idx="2">
                  <c:v>Namibia</c:v>
                </c:pt>
                <c:pt idx="3">
                  <c:v>Cameroon</c:v>
                </c:pt>
                <c:pt idx="4">
                  <c:v>Bangladesh</c:v>
                </c:pt>
                <c:pt idx="5">
                  <c:v>Nigeria</c:v>
                </c:pt>
                <c:pt idx="6">
                  <c:v>Dominican Republic</c:v>
                </c:pt>
                <c:pt idx="7">
                  <c:v>Ghana</c:v>
                </c:pt>
                <c:pt idx="8">
                  <c:v>Indonesia</c:v>
                </c:pt>
                <c:pt idx="9">
                  <c:v>India</c:v>
                </c:pt>
                <c:pt idx="10">
                  <c:v>Colombia</c:v>
                </c:pt>
                <c:pt idx="11">
                  <c:v>Philippines</c:v>
                </c:pt>
                <c:pt idx="12">
                  <c:v>Egypt</c:v>
                </c:pt>
                <c:pt idx="13">
                  <c:v>Peru</c:v>
                </c:pt>
                <c:pt idx="14">
                  <c:v>Armenia</c:v>
                </c:pt>
                <c:pt idx="15">
                  <c:v>Kyrgyzstan</c:v>
                </c:pt>
              </c:strCache>
            </c:strRef>
          </c:cat>
          <c:val>
            <c:numRef>
              <c:f>'Education graphs'!$Q$42:$Q$57</c:f>
              <c:numCache>
                <c:formatCode>0</c:formatCode>
                <c:ptCount val="16"/>
                <c:pt idx="0">
                  <c:v>-5.759999999999996</c:v>
                </c:pt>
                <c:pt idx="1">
                  <c:v>-4.989999999999998</c:v>
                </c:pt>
                <c:pt idx="2">
                  <c:v>-11.24</c:v>
                </c:pt>
                <c:pt idx="3">
                  <c:v>-1.309999999999998</c:v>
                </c:pt>
                <c:pt idx="4">
                  <c:v>3.619999999999997</c:v>
                </c:pt>
                <c:pt idx="5">
                  <c:v>5.439999999999998</c:v>
                </c:pt>
                <c:pt idx="6">
                  <c:v>-15.2</c:v>
                </c:pt>
                <c:pt idx="7">
                  <c:v>2.0</c:v>
                </c:pt>
                <c:pt idx="8">
                  <c:v>-6.22999999999999</c:v>
                </c:pt>
                <c:pt idx="9">
                  <c:v>4.909999999999997</c:v>
                </c:pt>
                <c:pt idx="10">
                  <c:v>-14.65000000000001</c:v>
                </c:pt>
                <c:pt idx="11">
                  <c:v>-21.75999999999999</c:v>
                </c:pt>
                <c:pt idx="12">
                  <c:v>0.459999999999994</c:v>
                </c:pt>
                <c:pt idx="13">
                  <c:v>-1.700000000000003</c:v>
                </c:pt>
                <c:pt idx="14">
                  <c:v>-5.200000000000003</c:v>
                </c:pt>
                <c:pt idx="15">
                  <c:v>-2.579999999999998</c:v>
                </c:pt>
              </c:numCache>
            </c:numRef>
          </c:val>
        </c:ser>
        <c:dLbls>
          <c:dLblPos val="outEnd"/>
          <c:showLegendKey val="0"/>
          <c:showVal val="1"/>
          <c:showCatName val="0"/>
          <c:showSerName val="0"/>
          <c:showPercent val="0"/>
          <c:showBubbleSize val="0"/>
        </c:dLbls>
        <c:gapWidth val="100"/>
        <c:axId val="2123197272"/>
        <c:axId val="2123176872"/>
      </c:barChart>
      <c:catAx>
        <c:axId val="2123197272"/>
        <c:scaling>
          <c:orientation val="minMax"/>
        </c:scaling>
        <c:delete val="0"/>
        <c:axPos val="l"/>
        <c:majorTickMark val="out"/>
        <c:minorTickMark val="none"/>
        <c:tickLblPos val="low"/>
        <c:crossAx val="2123176872"/>
        <c:crosses val="autoZero"/>
        <c:auto val="1"/>
        <c:lblAlgn val="ctr"/>
        <c:lblOffset val="100"/>
        <c:noMultiLvlLbl val="0"/>
      </c:catAx>
      <c:valAx>
        <c:axId val="2123176872"/>
        <c:scaling>
          <c:orientation val="minMax"/>
          <c:max val="20.0"/>
        </c:scaling>
        <c:delete val="0"/>
        <c:axPos val="b"/>
        <c:numFmt formatCode="0" sourceLinked="1"/>
        <c:majorTickMark val="out"/>
        <c:minorTickMark val="none"/>
        <c:tickLblPos val="nextTo"/>
        <c:crossAx val="2123197272"/>
        <c:crosses val="autoZero"/>
        <c:crossBetween val="between"/>
        <c:majorUnit val="5.0"/>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Sheet1!$A$7</c:f>
              <c:strCache>
                <c:ptCount val="1"/>
                <c:pt idx="0">
                  <c:v>India</c:v>
                </c:pt>
              </c:strCache>
            </c:strRef>
          </c:tx>
          <c:invertIfNegative val="0"/>
          <c:cat>
            <c:strRef>
              <c:f>Sheet1!$B$6:$D$6</c:f>
              <c:strCache>
                <c:ptCount val="3"/>
                <c:pt idx="0">
                  <c:v>Can read Class 2 text in their local language</c:v>
                </c:pt>
                <c:pt idx="1">
                  <c:v>Can do a three digit by one digit division problem</c:v>
                </c:pt>
                <c:pt idx="2">
                  <c:v>Can read simple sentences in English language</c:v>
                </c:pt>
              </c:strCache>
            </c:strRef>
          </c:cat>
          <c:val>
            <c:numRef>
              <c:f>Sheet1!$B$7:$D$7</c:f>
              <c:numCache>
                <c:formatCode>General</c:formatCode>
                <c:ptCount val="3"/>
                <c:pt idx="0">
                  <c:v>75.0</c:v>
                </c:pt>
                <c:pt idx="1">
                  <c:v>34.0</c:v>
                </c:pt>
                <c:pt idx="2">
                  <c:v>47.0</c:v>
                </c:pt>
              </c:numCache>
            </c:numRef>
          </c:val>
        </c:ser>
        <c:ser>
          <c:idx val="1"/>
          <c:order val="1"/>
          <c:tx>
            <c:strRef>
              <c:f>Sheet1!$A$8</c:f>
              <c:strCache>
                <c:ptCount val="1"/>
              </c:strCache>
            </c:strRef>
          </c:tx>
          <c:invertIfNegative val="0"/>
          <c:cat>
            <c:strRef>
              <c:f>Sheet1!$B$6:$D$6</c:f>
              <c:strCache>
                <c:ptCount val="3"/>
                <c:pt idx="0">
                  <c:v>Can read Class 2 text in their local language</c:v>
                </c:pt>
                <c:pt idx="1">
                  <c:v>Can do a three digit by one digit division problem</c:v>
                </c:pt>
                <c:pt idx="2">
                  <c:v>Can read simple sentences in English language</c:v>
                </c:pt>
              </c:strCache>
            </c:strRef>
          </c:cat>
          <c:val>
            <c:numRef>
              <c:f>Sheet1!$B$8:$D$8</c:f>
              <c:numCache>
                <c:formatCode>General</c:formatCode>
                <c:ptCount val="3"/>
              </c:numCache>
            </c:numRef>
          </c:val>
        </c:ser>
        <c:dLbls>
          <c:showLegendKey val="0"/>
          <c:showVal val="1"/>
          <c:showCatName val="0"/>
          <c:showSerName val="0"/>
          <c:showPercent val="0"/>
          <c:showBubbleSize val="0"/>
        </c:dLbls>
        <c:gapWidth val="75"/>
        <c:axId val="-2139366136"/>
        <c:axId val="-2139373496"/>
      </c:barChart>
      <c:catAx>
        <c:axId val="-2139366136"/>
        <c:scaling>
          <c:orientation val="minMax"/>
        </c:scaling>
        <c:delete val="0"/>
        <c:axPos val="b"/>
        <c:majorTickMark val="none"/>
        <c:minorTickMark val="none"/>
        <c:tickLblPos val="nextTo"/>
        <c:crossAx val="-2139373496"/>
        <c:crosses val="autoZero"/>
        <c:auto val="1"/>
        <c:lblAlgn val="ctr"/>
        <c:lblOffset val="100"/>
        <c:noMultiLvlLbl val="0"/>
      </c:catAx>
      <c:valAx>
        <c:axId val="-2139373496"/>
        <c:scaling>
          <c:orientation val="minMax"/>
        </c:scaling>
        <c:delete val="0"/>
        <c:axPos val="l"/>
        <c:numFmt formatCode="General" sourceLinked="1"/>
        <c:majorTickMark val="none"/>
        <c:minorTickMark val="none"/>
        <c:tickLblPos val="nextTo"/>
        <c:crossAx val="-2139366136"/>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0.00029</cdr:x>
      <cdr:y>0.36735</cdr:y>
    </cdr:from>
    <cdr:to>
      <cdr:x>0.04882</cdr:x>
      <cdr:y>0.4898</cdr:y>
    </cdr:to>
    <cdr:sp macro="" textlink="">
      <cdr:nvSpPr>
        <cdr:cNvPr id="2" name="TextBox 1"/>
        <cdr:cNvSpPr txBox="1"/>
      </cdr:nvSpPr>
      <cdr:spPr>
        <a:xfrm xmlns:a="http://schemas.openxmlformats.org/drawingml/2006/main">
          <a:off x="2169" y="1296144"/>
          <a:ext cx="360040" cy="432048"/>
        </a:xfrm>
        <a:prstGeom xmlns:a="http://schemas.openxmlformats.org/drawingml/2006/main" prst="rect">
          <a:avLst/>
        </a:prstGeom>
      </cdr:spPr>
      <cdr:txBody>
        <a:bodyPr xmlns:a="http://schemas.openxmlformats.org/drawingml/2006/main" vertOverflow="clip" wrap="square" lIns="36000" rtlCol="0"/>
        <a:lstStyle xmlns:a="http://schemas.openxmlformats.org/drawingml/2006/main"/>
        <a:p xmlns:a="http://schemas.openxmlformats.org/drawingml/2006/main">
          <a:pPr algn="l"/>
          <a:r>
            <a:rPr lang="en-US" sz="1400" b="1" dirty="0" smtClean="0"/>
            <a:t>%</a:t>
          </a:r>
          <a:endParaRPr lang="en-IN"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0.00971</cdr:x>
      <cdr:y>0.36538</cdr:y>
    </cdr:from>
    <cdr:to>
      <cdr:x>0.04854</cdr:x>
      <cdr:y>0.46154</cdr:y>
    </cdr:to>
    <cdr:sp macro="" textlink="">
      <cdr:nvSpPr>
        <cdr:cNvPr id="2" name="TextBox 1"/>
        <cdr:cNvSpPr txBox="1"/>
      </cdr:nvSpPr>
      <cdr:spPr>
        <a:xfrm xmlns:a="http://schemas.openxmlformats.org/drawingml/2006/main">
          <a:off x="72008" y="1368152"/>
          <a:ext cx="288032" cy="360040"/>
        </a:xfrm>
        <a:prstGeom xmlns:a="http://schemas.openxmlformats.org/drawingml/2006/main" prst="rect">
          <a:avLst/>
        </a:prstGeom>
      </cdr:spPr>
      <cdr:txBody>
        <a:bodyPr xmlns:a="http://schemas.openxmlformats.org/drawingml/2006/main" vertOverflow="clip" wrap="square" lIns="36000" rtlCol="0"/>
        <a:lstStyle xmlns:a="http://schemas.openxmlformats.org/drawingml/2006/main"/>
        <a:p xmlns:a="http://schemas.openxmlformats.org/drawingml/2006/main">
          <a:pPr algn="l"/>
          <a:r>
            <a:rPr lang="en-US" sz="1400" b="1" dirty="0" smtClean="0"/>
            <a:t>%</a:t>
          </a:r>
          <a:endParaRPr lang="en-IN" sz="1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0.33333</cdr:y>
    </cdr:from>
    <cdr:to>
      <cdr:x>0.02935</cdr:x>
      <cdr:y>0.47222</cdr:y>
    </cdr:to>
    <cdr:sp macro="" textlink="">
      <cdr:nvSpPr>
        <cdr:cNvPr id="2" name="TextBox 1"/>
        <cdr:cNvSpPr txBox="1"/>
      </cdr:nvSpPr>
      <cdr:spPr>
        <a:xfrm xmlns:a="http://schemas.openxmlformats.org/drawingml/2006/main">
          <a:off x="0" y="914400"/>
          <a:ext cx="152400" cy="381000"/>
        </a:xfrm>
        <a:prstGeom xmlns:a="http://schemas.openxmlformats.org/drawingml/2006/main" prst="rect">
          <a:avLst/>
        </a:prstGeom>
      </cdr:spPr>
      <cdr:txBody>
        <a:bodyPr xmlns:a="http://schemas.openxmlformats.org/drawingml/2006/main" vertOverflow="clip" wrap="square" lIns="36000" rtlCol="0"/>
        <a:lstStyle xmlns:a="http://schemas.openxmlformats.org/drawingml/2006/main"/>
        <a:p xmlns:a="http://schemas.openxmlformats.org/drawingml/2006/main">
          <a:pPr algn="l"/>
          <a:r>
            <a:rPr lang="en-US" sz="1100" b="1" dirty="0" smtClean="0">
              <a:latin typeface="Calibri" panose="020F0502020204030204" pitchFamily="34" charset="0"/>
            </a:rPr>
            <a:t>%</a:t>
          </a:r>
          <a:endParaRPr lang="en-IN" sz="1100" b="1" dirty="0">
            <a:latin typeface="Calibri" panose="020F05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0.00943</cdr:x>
      <cdr:y>0.3428</cdr:y>
    </cdr:from>
    <cdr:to>
      <cdr:x>0.04924</cdr:x>
      <cdr:y>0.47437</cdr:y>
    </cdr:to>
    <cdr:sp macro="" textlink="">
      <cdr:nvSpPr>
        <cdr:cNvPr id="2" name="TextBox 1"/>
        <cdr:cNvSpPr txBox="1"/>
      </cdr:nvSpPr>
      <cdr:spPr>
        <a:xfrm xmlns:a="http://schemas.openxmlformats.org/drawingml/2006/main">
          <a:off x="72008" y="1382332"/>
          <a:ext cx="303864" cy="530549"/>
        </a:xfrm>
        <a:prstGeom xmlns:a="http://schemas.openxmlformats.org/drawingml/2006/main" prst="rect">
          <a:avLst/>
        </a:prstGeom>
      </cdr:spPr>
      <cdr:txBody>
        <a:bodyPr xmlns:a="http://schemas.openxmlformats.org/drawingml/2006/main" vertOverflow="clip" wrap="square" lIns="36000" rtlCol="0"/>
        <a:lstStyle xmlns:a="http://schemas.openxmlformats.org/drawingml/2006/main"/>
        <a:p xmlns:a="http://schemas.openxmlformats.org/drawingml/2006/main">
          <a:pPr algn="ctr"/>
          <a:r>
            <a:rPr lang="en-US" sz="1600" b="1" dirty="0" smtClean="0">
              <a:latin typeface="Calibri" panose="020F0502020204030204" pitchFamily="34" charset="0"/>
            </a:rPr>
            <a:t>%</a:t>
          </a:r>
          <a:endParaRPr lang="en-IN" sz="1600" b="1" dirty="0">
            <a:latin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42C36E-B16D-4121-9FE8-A6DE6DCD8EFC}" type="datetimeFigureOut">
              <a:rPr lang="en-IN" smtClean="0"/>
              <a:t>20/06/15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4015C-5E2E-454F-A826-BC47CAB7F4C6}" type="slidenum">
              <a:rPr lang="en-IN" smtClean="0"/>
              <a:t>‹#›</a:t>
            </a:fld>
            <a:endParaRPr lang="en-IN"/>
          </a:p>
        </p:txBody>
      </p:sp>
    </p:spTree>
    <p:extLst>
      <p:ext uri="{BB962C8B-B14F-4D97-AF65-F5344CB8AC3E}">
        <p14:creationId xmlns:p14="http://schemas.microsoft.com/office/powerpoint/2010/main" val="1075224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A0E42D-6CCA-4A7A-923B-2363B2047473}"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0C4015C-5E2E-454F-A826-BC47CAB7F4C6}" type="slidenum">
              <a:rPr lang="en-IN" smtClean="0"/>
              <a:t>15</a:t>
            </a:fld>
            <a:endParaRPr lang="en-IN"/>
          </a:p>
        </p:txBody>
      </p:sp>
    </p:spTree>
    <p:extLst>
      <p:ext uri="{BB962C8B-B14F-4D97-AF65-F5344CB8AC3E}">
        <p14:creationId xmlns:p14="http://schemas.microsoft.com/office/powerpoint/2010/main" val="2736364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0"/>
            <a:ext cx="7391400" cy="1470025"/>
          </a:xfrm>
        </p:spPr>
        <p:txBody>
          <a:bodyPr/>
          <a:lstStyle>
            <a:lvl1pPr>
              <a:defRPr b="0" cap="all" baseline="0">
                <a:solidFill>
                  <a:srgbClr val="003A5D"/>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3581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52400"/>
            <a:ext cx="2650748" cy="1295400"/>
          </a:xfrm>
          <a:prstGeom prst="rect">
            <a:avLst/>
          </a:prstGeom>
        </p:spPr>
      </p:pic>
      <p:cxnSp>
        <p:nvCxnSpPr>
          <p:cNvPr id="8" name="Straight Connector 7"/>
          <p:cNvCxnSpPr/>
          <p:nvPr userDrawn="1"/>
        </p:nvCxnSpPr>
        <p:spPr>
          <a:xfrm>
            <a:off x="457200" y="1371600"/>
            <a:ext cx="8229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1165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0"/>
            <a:ext cx="7391400" cy="1470025"/>
          </a:xfrm>
        </p:spPr>
        <p:txBody>
          <a:bodyPr/>
          <a:lstStyle>
            <a:lvl1pPr>
              <a:defRPr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35814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userDrawn="1"/>
        </p:nvCxnSpPr>
        <p:spPr>
          <a:xfrm>
            <a:off x="457200" y="1371600"/>
            <a:ext cx="82296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 y="304800"/>
            <a:ext cx="2560320" cy="964312"/>
          </a:xfrm>
          <a:prstGeom prst="rect">
            <a:avLst/>
          </a:prstGeom>
        </p:spPr>
      </p:pic>
    </p:spTree>
    <p:extLst>
      <p:ext uri="{BB962C8B-B14F-4D97-AF65-F5344CB8AC3E}">
        <p14:creationId xmlns:p14="http://schemas.microsoft.com/office/powerpoint/2010/main" val="427468486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3886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457200" y="838200"/>
            <a:ext cx="82296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 y="228600"/>
            <a:ext cx="1417320" cy="533816"/>
          </a:xfrm>
          <a:prstGeom prst="rect">
            <a:avLst/>
          </a:prstGeom>
        </p:spPr>
      </p:pic>
    </p:spTree>
    <p:extLst>
      <p:ext uri="{BB962C8B-B14F-4D97-AF65-F5344CB8AC3E}">
        <p14:creationId xmlns:p14="http://schemas.microsoft.com/office/powerpoint/2010/main" val="333411998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2018145"/>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0295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115610514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2"/>
          <p:cNvSpPr>
            <a:spLocks noGrp="1"/>
          </p:cNvSpPr>
          <p:nvPr>
            <p:ph type="pic" idx="1"/>
          </p:nvPr>
        </p:nvSpPr>
        <p:spPr>
          <a:xfrm>
            <a:off x="457200" y="1676400"/>
            <a:ext cx="4038600" cy="281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p:cNvSpPr>
            <a:spLocks noGrp="1"/>
          </p:cNvSpPr>
          <p:nvPr>
            <p:ph type="pic" idx="10"/>
          </p:nvPr>
        </p:nvSpPr>
        <p:spPr>
          <a:xfrm>
            <a:off x="4648200" y="1676400"/>
            <a:ext cx="4038600" cy="281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1792288" y="4800600"/>
            <a:ext cx="5486400" cy="804862"/>
          </a:xfrm>
        </p:spPr>
        <p:txBody>
          <a:bodyPr>
            <a:normAutofit/>
          </a:bodyPr>
          <a:lstStyle>
            <a:lvl1pPr marL="0" indent="0" algn="ctr">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928875180"/>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574015"/>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the Counci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8162" b="8162"/>
          <a:stretch>
            <a:fillRect/>
          </a:stretch>
        </p:blipFill>
        <p:spPr bwMode="auto">
          <a:xfrm>
            <a:off x="457200" y="1447800"/>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t="8302" b="8302"/>
          <a:stretch>
            <a:fillRect/>
          </a:stretch>
        </p:blipFill>
        <p:spPr bwMode="auto">
          <a:xfrm>
            <a:off x="4648200" y="1447800"/>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txBox="1">
            <a:spLocks/>
          </p:cNvSpPr>
          <p:nvPr userDrawn="1"/>
        </p:nvSpPr>
        <p:spPr>
          <a:xfrm>
            <a:off x="1792288" y="4648200"/>
            <a:ext cx="5486400" cy="8048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dirty="0" smtClean="0">
                <a:solidFill>
                  <a:schemeClr val="tx2">
                    <a:lumMod val="75000"/>
                  </a:schemeClr>
                </a:solidFill>
                <a:latin typeface="Franklin Gothic Book" panose="020B0503020102020204" pitchFamily="34" charset="0"/>
              </a:rPr>
              <a:t>The Population Council conducts research and delivers solutions that improve lives around the world. Big ideas supported by evidence: It’s our model for global change.</a:t>
            </a:r>
          </a:p>
          <a:p>
            <a:pPr marL="0" indent="0">
              <a:buNone/>
            </a:pPr>
            <a:endParaRPr lang="en-US" sz="2200" dirty="0">
              <a:latin typeface="Franklin Gothic Book" panose="020B0503020102020204" pitchFamily="34" charset="0"/>
            </a:endParaRPr>
          </a:p>
        </p:txBody>
      </p:sp>
      <p:sp>
        <p:nvSpPr>
          <p:cNvPr id="6" name="TextBox 5"/>
          <p:cNvSpPr txBox="1"/>
          <p:nvPr userDrawn="1"/>
        </p:nvSpPr>
        <p:spPr>
          <a:xfrm>
            <a:off x="685800" y="533400"/>
            <a:ext cx="6022674" cy="769441"/>
          </a:xfrm>
          <a:prstGeom prst="rect">
            <a:avLst/>
          </a:prstGeom>
          <a:noFill/>
        </p:spPr>
        <p:txBody>
          <a:bodyPr wrap="none" rtlCol="0">
            <a:spAutoFit/>
          </a:bodyPr>
          <a:lstStyle/>
          <a:p>
            <a:r>
              <a:rPr lang="en-US" sz="4400" b="1" dirty="0" smtClean="0">
                <a:solidFill>
                  <a:srgbClr val="005581"/>
                </a:solidFill>
                <a:latin typeface="Franklin Gothic Book" panose="020B0503020102020204" pitchFamily="34" charset="0"/>
              </a:rPr>
              <a:t>Ideas</a:t>
            </a:r>
            <a:r>
              <a:rPr lang="en-US" sz="4400" b="1" dirty="0" smtClean="0">
                <a:solidFill>
                  <a:srgbClr val="005581"/>
                </a:solidFill>
                <a:latin typeface="Adobe Garamond Pro" pitchFamily="18" charset="0"/>
              </a:rPr>
              <a:t>.</a:t>
            </a:r>
            <a:r>
              <a:rPr lang="en-US" sz="4400" b="1" dirty="0" smtClean="0">
                <a:solidFill>
                  <a:srgbClr val="005581"/>
                </a:solidFill>
                <a:latin typeface="Franklin Gothic Book" panose="020B0503020102020204" pitchFamily="34" charset="0"/>
              </a:rPr>
              <a:t> Evidence</a:t>
            </a:r>
            <a:r>
              <a:rPr lang="en-US" sz="4400" b="1" dirty="0" smtClean="0">
                <a:solidFill>
                  <a:srgbClr val="005581"/>
                </a:solidFill>
                <a:latin typeface="Adobe Garamond Pro" pitchFamily="18" charset="0"/>
              </a:rPr>
              <a:t>.</a:t>
            </a:r>
            <a:r>
              <a:rPr lang="en-US" sz="4400" b="1" dirty="0" smtClean="0">
                <a:solidFill>
                  <a:srgbClr val="005581"/>
                </a:solidFill>
                <a:latin typeface="Franklin Gothic Book" panose="020B0503020102020204" pitchFamily="34" charset="0"/>
              </a:rPr>
              <a:t> Impact</a:t>
            </a:r>
            <a:r>
              <a:rPr lang="en-US" sz="4400" b="1" dirty="0" smtClean="0">
                <a:solidFill>
                  <a:srgbClr val="005581"/>
                </a:solidFill>
                <a:latin typeface="Adobe Garamond Pro" pitchFamily="18" charset="0"/>
              </a:rPr>
              <a:t>.</a:t>
            </a:r>
            <a:endParaRPr lang="en-US" sz="4400" b="1" dirty="0">
              <a:solidFill>
                <a:srgbClr val="005581"/>
              </a:solidFill>
              <a:latin typeface="Franklin Gothic Book" panose="020B0503020102020204" pitchFamily="34" charset="0"/>
            </a:endParaRPr>
          </a:p>
        </p:txBody>
      </p:sp>
    </p:spTree>
    <p:extLst>
      <p:ext uri="{BB962C8B-B14F-4D97-AF65-F5344CB8AC3E}">
        <p14:creationId xmlns:p14="http://schemas.microsoft.com/office/powerpoint/2010/main" val="354539829"/>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1112520" y="3124200"/>
            <a:ext cx="7467600" cy="838200"/>
          </a:xfrm>
          <a:prstGeom prst="rect">
            <a:avLst/>
          </a:prstGeom>
        </p:spPr>
        <p:txBody>
          <a:bodyPr/>
          <a:lstStyle>
            <a:lvl1pPr marL="0" indent="0">
              <a:buNone/>
              <a:defRPr sz="1600" b="0" u="none" baseline="0">
                <a:latin typeface="Franklin Gothic Book" panose="020B0503020102020204" pitchFamily="34" charset="0"/>
              </a:defRPr>
            </a:lvl1pPr>
            <a:lvl2pPr marL="457200" indent="0">
              <a:buNone/>
              <a:defRPr sz="1800">
                <a:latin typeface="Franklin Gothic Book" panose="020B0503020102020204" pitchFamily="34" charset="0"/>
              </a:defRPr>
            </a:lvl2pPr>
            <a:lvl3pPr marL="914400" indent="0">
              <a:buNone/>
              <a:defRPr/>
            </a:lvl3pPr>
            <a:lvl4pPr marL="1371600" indent="0">
              <a:buNone/>
              <a:defRPr/>
            </a:lvl4pPr>
            <a:lvl5pPr marL="1828800" indent="0">
              <a:buNone/>
              <a:defRPr/>
            </a:lvl5pPr>
          </a:lstStyle>
          <a:p>
            <a:r>
              <a:rPr lang="en-US" dirty="0" smtClean="0"/>
              <a:t>Insert authors. Year. “Insert presentation title," PowerPoint slides. New York: Population Council.</a:t>
            </a:r>
          </a:p>
          <a:p>
            <a:r>
              <a:rPr lang="en-US" dirty="0" smtClean="0"/>
              <a:t> </a:t>
            </a:r>
          </a:p>
          <a:p>
            <a:endParaRPr lang="en-US" dirty="0" smtClean="0"/>
          </a:p>
        </p:txBody>
      </p:sp>
      <p:sp>
        <p:nvSpPr>
          <p:cNvPr id="10" name="TextBox 9"/>
          <p:cNvSpPr txBox="1"/>
          <p:nvPr userDrawn="1"/>
        </p:nvSpPr>
        <p:spPr>
          <a:xfrm>
            <a:off x="1112520" y="1828800"/>
            <a:ext cx="7543800" cy="1077218"/>
          </a:xfrm>
          <a:prstGeom prst="rect">
            <a:avLst/>
          </a:prstGeom>
          <a:noFill/>
        </p:spPr>
        <p:txBody>
          <a:bodyPr wrap="square" rtlCol="0">
            <a:spAutoFit/>
          </a:bodyPr>
          <a:lstStyle/>
          <a:p>
            <a:r>
              <a:rPr lang="en-US" sz="1600" dirty="0" smtClean="0">
                <a:latin typeface="Franklin Gothic Book" panose="020B0503020102020204" pitchFamily="34" charset="0"/>
              </a:rPr>
              <a:t>© 2014 The Population Council. All rights reserved. </a:t>
            </a:r>
          </a:p>
          <a:p>
            <a:r>
              <a:rPr lang="en-US" sz="1600" dirty="0" smtClean="0">
                <a:latin typeface="Franklin Gothic Book" panose="020B0503020102020204" pitchFamily="34" charset="0"/>
              </a:rPr>
              <a:t> </a:t>
            </a:r>
          </a:p>
          <a:p>
            <a:r>
              <a:rPr lang="en-US" sz="1600" b="1" dirty="0" smtClean="0">
                <a:latin typeface="Franklin Gothic Book" panose="020B0503020102020204" pitchFamily="34" charset="0"/>
              </a:rPr>
              <a:t>Use of these materials is permitted only for noncommercial purposes. </a:t>
            </a:r>
            <a:br>
              <a:rPr lang="en-US" sz="1600" b="1" dirty="0" smtClean="0">
                <a:latin typeface="Franklin Gothic Book" panose="020B0503020102020204" pitchFamily="34" charset="0"/>
              </a:rPr>
            </a:br>
            <a:r>
              <a:rPr lang="en-US" sz="1600" b="1" dirty="0" smtClean="0">
                <a:latin typeface="Franklin Gothic Book" panose="020B0503020102020204" pitchFamily="34" charset="0"/>
              </a:rPr>
              <a:t>The following  full source citation must be included:</a:t>
            </a:r>
          </a:p>
        </p:txBody>
      </p:sp>
      <p:sp>
        <p:nvSpPr>
          <p:cNvPr id="11" name="TextBox 10"/>
          <p:cNvSpPr txBox="1"/>
          <p:nvPr userDrawn="1"/>
        </p:nvSpPr>
        <p:spPr>
          <a:xfrm>
            <a:off x="1112520" y="5257800"/>
            <a:ext cx="7642601"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Franklin Gothic Book" panose="020B0503020102020204" pitchFamily="34" charset="0"/>
              </a:rPr>
              <a:t>This presentation may contain materials owned by others. User is responsible for obtaining permissions for use from third parties as needed.</a:t>
            </a: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41951092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mission required">
    <p:spTree>
      <p:nvGrpSpPr>
        <p:cNvPr id="1" name=""/>
        <p:cNvGrpSpPr/>
        <p:nvPr/>
      </p:nvGrpSpPr>
      <p:grpSpPr>
        <a:xfrm>
          <a:off x="0" y="0"/>
          <a:ext cx="0" cy="0"/>
          <a:chOff x="0" y="0"/>
          <a:chExt cx="0" cy="0"/>
        </a:xfrm>
      </p:grpSpPr>
      <p:sp>
        <p:nvSpPr>
          <p:cNvPr id="2" name="TextBox 1"/>
          <p:cNvSpPr txBox="1"/>
          <p:nvPr userDrawn="1"/>
        </p:nvSpPr>
        <p:spPr>
          <a:xfrm>
            <a:off x="1066800" y="2133600"/>
            <a:ext cx="7239000" cy="3539430"/>
          </a:xfrm>
          <a:prstGeom prst="rect">
            <a:avLst/>
          </a:prstGeom>
          <a:noFill/>
        </p:spPr>
        <p:txBody>
          <a:bodyPr wrap="square" rtlCol="0">
            <a:spAutoFit/>
          </a:bodyPr>
          <a:lstStyle/>
          <a:p>
            <a:r>
              <a:rPr lang="en-US" sz="1600" b="0" dirty="0" smtClean="0">
                <a:solidFill>
                  <a:schemeClr val="tx1"/>
                </a:solidFill>
                <a:latin typeface="Franklin Gothic Book" panose="020B0503020102020204" pitchFamily="34" charset="0"/>
              </a:rPr>
              <a:t>© 2014 The Population Council. All rights reserved. </a:t>
            </a:r>
          </a:p>
          <a:p>
            <a:r>
              <a:rPr lang="en-US" sz="1600" dirty="0" smtClean="0">
                <a:latin typeface="Franklin Gothic Book" panose="020B0503020102020204" pitchFamily="34" charset="0"/>
              </a:rPr>
              <a:t> </a:t>
            </a:r>
          </a:p>
          <a:p>
            <a:endParaRPr lang="en-US" sz="1600" dirty="0" smtClean="0">
              <a:latin typeface="Franklin Gothic Book" panose="020B0503020102020204" pitchFamily="34" charset="0"/>
            </a:endParaRPr>
          </a:p>
          <a:p>
            <a:r>
              <a:rPr lang="en-US" sz="1600" b="1" dirty="0" smtClean="0">
                <a:latin typeface="Franklin Gothic Book" panose="020B0503020102020204" pitchFamily="34" charset="0"/>
              </a:rPr>
              <a:t>With the exception of fair dealing for the purposes of research or private study, this content may not be reproduced, stored, or transmitted in any form or by any means without the prior permission in writing from the Population Council.</a:t>
            </a:r>
          </a:p>
          <a:p>
            <a:endParaRPr lang="en-US" sz="1600" b="1" dirty="0" smtClean="0">
              <a:latin typeface="Franklin Gothic Book" panose="020B0503020102020204" pitchFamily="34" charset="0"/>
            </a:endParaRPr>
          </a:p>
          <a:p>
            <a:r>
              <a:rPr lang="en-US" sz="1600" b="1" dirty="0" smtClean="0">
                <a:latin typeface="Franklin Gothic Book" panose="020B0503020102020204" pitchFamily="34" charset="0"/>
              </a:rPr>
              <a:t>Contact: publications@popcouncil.org</a:t>
            </a:r>
          </a:p>
          <a:p>
            <a:r>
              <a:rPr lang="en-US" sz="1600" dirty="0" smtClean="0">
                <a:latin typeface="Franklin Gothic Book" panose="020B0503020102020204" pitchFamily="34" charset="0"/>
              </a:rPr>
              <a:t> </a:t>
            </a:r>
          </a:p>
          <a:p>
            <a:r>
              <a:rPr lang="en-US" sz="1600" dirty="0" smtClean="0">
                <a:latin typeface="Franklin Gothic Book" panose="020B0503020102020204" pitchFamily="34" charset="0"/>
              </a:rPr>
              <a:t> </a:t>
            </a:r>
          </a:p>
          <a:p>
            <a:endParaRPr lang="en-US" sz="1600" dirty="0" smtClean="0">
              <a:latin typeface="Franklin Gothic Book" panose="020B0503020102020204" pitchFamily="34" charset="0"/>
            </a:endParaRPr>
          </a:p>
          <a:p>
            <a:r>
              <a:rPr lang="en-US" sz="1600" dirty="0" smtClean="0">
                <a:latin typeface="Franklin Gothic Book" panose="020B0503020102020204" pitchFamily="34" charset="0"/>
              </a:rPr>
              <a:t>This presentation may contain materials owned by others. User is responsible for obtaining permissions for use from third parties as needed.</a:t>
            </a: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99093049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lvl1pPr>
              <a:defRPr>
                <a:solidFill>
                  <a:srgbClr val="003A5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981200"/>
            <a:ext cx="8229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a:xfrm>
            <a:off x="457200" y="838200"/>
            <a:ext cx="8229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919287"/>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t for citation or circulation">
    <p:spTree>
      <p:nvGrpSpPr>
        <p:cNvPr id="1" name=""/>
        <p:cNvGrpSpPr/>
        <p:nvPr/>
      </p:nvGrpSpPr>
      <p:grpSpPr>
        <a:xfrm>
          <a:off x="0" y="0"/>
          <a:ext cx="0" cy="0"/>
          <a:chOff x="0" y="0"/>
          <a:chExt cx="0" cy="0"/>
        </a:xfrm>
      </p:grpSpPr>
      <p:sp>
        <p:nvSpPr>
          <p:cNvPr id="2" name="TextBox 1"/>
          <p:cNvSpPr txBox="1"/>
          <p:nvPr userDrawn="1"/>
        </p:nvSpPr>
        <p:spPr>
          <a:xfrm>
            <a:off x="1143000" y="2362200"/>
            <a:ext cx="6705600" cy="2677656"/>
          </a:xfrm>
          <a:prstGeom prst="rect">
            <a:avLst/>
          </a:prstGeom>
          <a:noFill/>
        </p:spPr>
        <p:txBody>
          <a:bodyPr wrap="square" rtlCol="0">
            <a:spAutoFit/>
          </a:bodyPr>
          <a:lstStyle/>
          <a:p>
            <a:r>
              <a:rPr lang="en-US" sz="1600" dirty="0" smtClean="0">
                <a:latin typeface="Franklin Gothic Book" panose="020B0503020102020204" pitchFamily="34" charset="0"/>
              </a:rPr>
              <a:t>© 2014 The Population Council. All rights reserved. </a:t>
            </a:r>
          </a:p>
          <a:p>
            <a:r>
              <a:rPr lang="en-US" sz="1600" dirty="0" smtClean="0">
                <a:latin typeface="Franklin Gothic Book" panose="020B0503020102020204" pitchFamily="34" charset="0"/>
              </a:rPr>
              <a:t> </a:t>
            </a:r>
          </a:p>
          <a:p>
            <a:endParaRPr lang="en-US" sz="1600" dirty="0" smtClean="0">
              <a:latin typeface="Franklin Gothic Book" panose="020B0503020102020204" pitchFamily="34" charset="0"/>
            </a:endParaRPr>
          </a:p>
          <a:p>
            <a:r>
              <a:rPr lang="en-US" sz="2400" b="1" dirty="0" smtClean="0">
                <a:latin typeface="Franklin Gothic Book" panose="020B0503020102020204" pitchFamily="34" charset="0"/>
              </a:rPr>
              <a:t>NOT FOR CITATION OR CIRCULATION. </a:t>
            </a:r>
          </a:p>
          <a:p>
            <a:r>
              <a:rPr lang="en-US" sz="1600" b="1" dirty="0" smtClean="0">
                <a:solidFill>
                  <a:schemeClr val="bg1">
                    <a:lumMod val="50000"/>
                  </a:schemeClr>
                </a:solidFill>
                <a:latin typeface="Franklin Gothic Book" panose="020B0503020102020204" pitchFamily="34" charset="0"/>
              </a:rPr>
              <a:t/>
            </a:r>
            <a:br>
              <a:rPr lang="en-US" sz="1600" b="1" dirty="0" smtClean="0">
                <a:solidFill>
                  <a:schemeClr val="bg1">
                    <a:lumMod val="50000"/>
                  </a:schemeClr>
                </a:solidFill>
                <a:latin typeface="Franklin Gothic Book" panose="020B0503020102020204" pitchFamily="34" charset="0"/>
              </a:rPr>
            </a:br>
            <a:r>
              <a:rPr lang="en-US" sz="1600" b="1" dirty="0" smtClean="0">
                <a:solidFill>
                  <a:schemeClr val="bg1">
                    <a:lumMod val="50000"/>
                  </a:schemeClr>
                </a:solidFill>
                <a:latin typeface="Franklin Gothic Book" panose="020B0503020102020204" pitchFamily="34" charset="0"/>
              </a:rPr>
              <a:t>The content of these slides are provided for the purposes of research or private study only. This content may not be reproduced, stored, or transmitted in any form or by any means.</a:t>
            </a:r>
          </a:p>
          <a:p>
            <a:endParaRPr lang="en-US" sz="1600" b="1" dirty="0" smtClean="0">
              <a:solidFill>
                <a:schemeClr val="bg1">
                  <a:lumMod val="50000"/>
                </a:schemeClr>
              </a:solidFill>
              <a:latin typeface="Franklin Gothic Book" panose="020B0503020102020204" pitchFamily="34" charset="0"/>
            </a:endParaRP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140904893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without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229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037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93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93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651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04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44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04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44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421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4629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smtClean="0"/>
              <a:t>Click to edit Master title style</a:t>
            </a:r>
            <a:endParaRPr lang="en-US" dirty="0"/>
          </a:p>
        </p:txBody>
      </p:sp>
      <p:sp>
        <p:nvSpPr>
          <p:cNvPr id="6" name="Picture Placeholder 2"/>
          <p:cNvSpPr>
            <a:spLocks noGrp="1"/>
          </p:cNvSpPr>
          <p:nvPr>
            <p:ph type="pic" idx="1"/>
          </p:nvPr>
        </p:nvSpPr>
        <p:spPr>
          <a:xfrm>
            <a:off x="457200" y="1447800"/>
            <a:ext cx="40386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7" name="Picture Placeholder 2"/>
          <p:cNvSpPr>
            <a:spLocks noGrp="1"/>
          </p:cNvSpPr>
          <p:nvPr>
            <p:ph type="pic" idx="10"/>
          </p:nvPr>
        </p:nvSpPr>
        <p:spPr>
          <a:xfrm>
            <a:off x="4648200" y="1447800"/>
            <a:ext cx="40386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792288" y="4648200"/>
            <a:ext cx="5486400" cy="804862"/>
          </a:xfrm>
        </p:spPr>
        <p:txBody>
          <a:bodyPr>
            <a:normAutofit/>
          </a:bodyPr>
          <a:lstStyle>
            <a:lvl1pPr marL="0" indent="0" algn="l">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145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3A5D"/>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281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86569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theme" Target="../theme/theme4.xml"/><Relationship Id="rId5" Type="http://schemas.openxmlformats.org/officeDocument/2006/relationships/image" Target="../media/image1.jpe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8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2467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52" r:id="rId4"/>
    <p:sldLayoutId id="2147483653" r:id="rId5"/>
    <p:sldLayoutId id="2147483658" r:id="rId6"/>
    <p:sldLayoutId id="2147483654" r:id="rId7"/>
    <p:sldLayoutId id="2147483657" r:id="rId8"/>
    <p:sldLayoutId id="2147483668" r:id="rId9"/>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400" b="0" kern="1200">
          <a:solidFill>
            <a:srgbClr val="003A5D"/>
          </a:solidFill>
          <a:latin typeface="+mj-lt"/>
          <a:ea typeface="+mj-ea"/>
          <a:cs typeface="+mj-cs"/>
        </a:defRPr>
      </a:lvl1pPr>
    </p:titleStyle>
    <p:bodyStyle>
      <a:lvl1pPr marL="342900" indent="-342900" algn="l" defTabSz="914400"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A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459290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400" b="1" kern="1200">
          <a:solidFill>
            <a:schemeClr val="bg1"/>
          </a:solidFill>
          <a:latin typeface="Franklin Gothic Book" panose="020B0503020102020204" pitchFamily="34" charset="0"/>
          <a:ea typeface="+mj-ea"/>
          <a:cs typeface="+mj-cs"/>
        </a:defRPr>
      </a:lvl1pPr>
    </p:titleStyle>
    <p:bodyStyle>
      <a:lvl1pPr marL="342900" indent="-342900" algn="l" defTabSz="914400" rtl="0" eaLnBrk="1" latinLnBrk="0" hangingPunct="1">
        <a:spcBef>
          <a:spcPct val="20000"/>
        </a:spcBef>
        <a:buClr>
          <a:srgbClr val="9AD3F0"/>
        </a:buClr>
        <a:buFont typeface="Arial" panose="020B0604020202020204" pitchFamily="34" charset="0"/>
        <a:buChar char="•"/>
        <a:defRPr sz="3200" kern="1200">
          <a:solidFill>
            <a:schemeClr val="bg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085542"/>
      </p:ext>
    </p:extLst>
  </p:cSld>
  <p:clrMap bg1="lt1" tx1="dk1" bg2="lt2" tx2="dk2" accent1="accent1" accent2="accent2" accent3="accent3" accent4="accent4" accent5="accent5" accent6="accent6" hlink="hlink" folHlink="folHlink"/>
  <p:sldLayoutIdLst>
    <p:sldLayoutId id="2147483670" r:id="rId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152400"/>
            <a:ext cx="2650748" cy="1295400"/>
          </a:xfrm>
          <a:prstGeom prst="rect">
            <a:avLst/>
          </a:prstGeom>
        </p:spPr>
      </p:pic>
      <p:cxnSp>
        <p:nvCxnSpPr>
          <p:cNvPr id="8" name="Straight Connector 7"/>
          <p:cNvCxnSpPr/>
          <p:nvPr/>
        </p:nvCxnSpPr>
        <p:spPr>
          <a:xfrm>
            <a:off x="457200" y="1371600"/>
            <a:ext cx="8229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3260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 Id="rId3"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 Id="rId3"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p:cNvSpPr>
            <a:spLocks noChangeArrowheads="1"/>
          </p:cNvSpPr>
          <p:nvPr/>
        </p:nvSpPr>
        <p:spPr bwMode="auto">
          <a:xfrm>
            <a:off x="3059832" y="1571308"/>
            <a:ext cx="5616624" cy="1569660"/>
          </a:xfrm>
          <a:prstGeom prst="rect">
            <a:avLst/>
          </a:prstGeom>
          <a:noFill/>
          <a:ln w="9525">
            <a:noFill/>
            <a:miter lim="800000"/>
            <a:headEnd/>
            <a:tailEnd/>
          </a:ln>
        </p:spPr>
        <p:txBody>
          <a:bodyPr wrap="square" anchor="ctr">
            <a:spAutoFit/>
          </a:bodyPr>
          <a:lstStyle/>
          <a:p>
            <a:pPr algn="ctr"/>
            <a:r>
              <a:rPr lang="en-GB" sz="3200" b="1" dirty="0" smtClean="0">
                <a:solidFill>
                  <a:srgbClr val="005581"/>
                </a:solidFill>
                <a:latin typeface="Calibri" pitchFamily="34" charset="0"/>
                <a:ea typeface="Calibri" pitchFamily="34" charset="0"/>
                <a:cs typeface="Times New Roman" pitchFamily="18" charset="0"/>
              </a:rPr>
              <a:t>Why girls are not in school: </a:t>
            </a:r>
          </a:p>
          <a:p>
            <a:pPr algn="ctr"/>
            <a:r>
              <a:rPr lang="en-GB" sz="3200" b="1" dirty="0" smtClean="0">
                <a:solidFill>
                  <a:srgbClr val="005581"/>
                </a:solidFill>
                <a:latin typeface="Calibri" pitchFamily="34" charset="0"/>
                <a:ea typeface="Calibri" pitchFamily="34" charset="0"/>
                <a:cs typeface="Times New Roman" pitchFamily="18" charset="0"/>
              </a:rPr>
              <a:t>A review of the situation in developing countries</a:t>
            </a:r>
            <a:endParaRPr lang="en-GB" sz="3200" dirty="0">
              <a:solidFill>
                <a:srgbClr val="005581"/>
              </a:solidFill>
              <a:latin typeface="Calibri" pitchFamily="34" charset="0"/>
              <a:ea typeface="Calibri" pitchFamily="34" charset="0"/>
              <a:cs typeface="Times New Roman" pitchFamily="18" charset="0"/>
            </a:endParaRPr>
          </a:p>
        </p:txBody>
      </p:sp>
      <p:sp>
        <p:nvSpPr>
          <p:cNvPr id="15" name="TextBox 14"/>
          <p:cNvSpPr txBox="1"/>
          <p:nvPr/>
        </p:nvSpPr>
        <p:spPr>
          <a:xfrm>
            <a:off x="3707904" y="3636893"/>
            <a:ext cx="4392488" cy="800219"/>
          </a:xfrm>
          <a:prstGeom prst="rect">
            <a:avLst/>
          </a:prstGeom>
          <a:noFill/>
        </p:spPr>
        <p:txBody>
          <a:bodyPr wrap="square" rtlCol="0">
            <a:spAutoFit/>
          </a:bodyPr>
          <a:lstStyle/>
          <a:p>
            <a:pPr algn="ctr"/>
            <a:r>
              <a:rPr lang="en-US" sz="1600" b="1" dirty="0" smtClean="0">
                <a:solidFill>
                  <a:srgbClr val="005581"/>
                </a:solidFill>
                <a:latin typeface="Calibri" pitchFamily="34" charset="0"/>
              </a:rPr>
              <a:t>KG Santhya, AJ Francis Zavier, Shilpi Rampal</a:t>
            </a:r>
          </a:p>
          <a:p>
            <a:pPr algn="ctr"/>
            <a:r>
              <a:rPr lang="en-US" sz="1600" b="1" dirty="0" smtClean="0">
                <a:solidFill>
                  <a:srgbClr val="005581"/>
                </a:solidFill>
                <a:latin typeface="Calibri" pitchFamily="34" charset="0"/>
              </a:rPr>
              <a:t>Population Council</a:t>
            </a:r>
          </a:p>
          <a:p>
            <a:pPr algn="ctr"/>
            <a:endParaRPr lang="en-IN" sz="1400" b="1" i="1" dirty="0" smtClean="0">
              <a:solidFill>
                <a:srgbClr val="005581"/>
              </a:solidFill>
              <a:latin typeface="Calibri" pitchFamily="34" charset="0"/>
            </a:endParaRPr>
          </a:p>
        </p:txBody>
      </p:sp>
      <p:sp>
        <p:nvSpPr>
          <p:cNvPr id="8" name="TextBox 7"/>
          <p:cNvSpPr txBox="1"/>
          <p:nvPr/>
        </p:nvSpPr>
        <p:spPr>
          <a:xfrm>
            <a:off x="155532" y="5236155"/>
            <a:ext cx="5400600" cy="1046440"/>
          </a:xfrm>
          <a:prstGeom prst="rect">
            <a:avLst/>
          </a:prstGeom>
          <a:noFill/>
        </p:spPr>
        <p:txBody>
          <a:bodyPr wrap="square" rtlCol="0">
            <a:spAutoFit/>
          </a:bodyPr>
          <a:lstStyle/>
          <a:p>
            <a:pPr algn="ctr"/>
            <a:r>
              <a:rPr lang="en-US" sz="1600" b="1" i="1" dirty="0" smtClean="0">
                <a:solidFill>
                  <a:srgbClr val="005581"/>
                </a:solidFill>
                <a:latin typeface="Calibri" pitchFamily="34" charset="0"/>
              </a:rPr>
              <a:t>Presentation made at the meeting on</a:t>
            </a:r>
          </a:p>
          <a:p>
            <a:pPr algn="ctr"/>
            <a:r>
              <a:rPr lang="en-US" sz="1600" b="1" i="1" dirty="0" smtClean="0">
                <a:solidFill>
                  <a:srgbClr val="005581"/>
                </a:solidFill>
                <a:latin typeface="Calibri" pitchFamily="34" charset="0"/>
              </a:rPr>
              <a:t>“Keeping girls in secondary school: successes and challenges” </a:t>
            </a:r>
          </a:p>
          <a:p>
            <a:pPr algn="ctr"/>
            <a:r>
              <a:rPr lang="en-US" sz="1600" b="1" dirty="0" smtClean="0">
                <a:solidFill>
                  <a:srgbClr val="005581"/>
                </a:solidFill>
                <a:latin typeface="Calibri" pitchFamily="34" charset="0"/>
              </a:rPr>
              <a:t>20-21</a:t>
            </a:r>
            <a:r>
              <a:rPr lang="en-US" sz="1600" b="1" baseline="30000" dirty="0" smtClean="0">
                <a:solidFill>
                  <a:srgbClr val="005581"/>
                </a:solidFill>
                <a:latin typeface="Calibri" pitchFamily="34" charset="0"/>
              </a:rPr>
              <a:t>st</a:t>
            </a:r>
            <a:r>
              <a:rPr lang="en-US" sz="1600" b="1" dirty="0" smtClean="0">
                <a:solidFill>
                  <a:srgbClr val="005581"/>
                </a:solidFill>
                <a:latin typeface="Calibri" pitchFamily="34" charset="0"/>
              </a:rPr>
              <a:t> June, 2015, Dharwad</a:t>
            </a:r>
          </a:p>
          <a:p>
            <a:pPr algn="ctr"/>
            <a:endParaRPr lang="en-IN" sz="1400" b="1" i="1" dirty="0" smtClean="0">
              <a:solidFill>
                <a:srgbClr val="005581"/>
              </a:solidFill>
              <a:latin typeface="Calibri" pitchFamily="34" charset="0"/>
            </a:endParaRPr>
          </a:p>
        </p:txBody>
      </p:sp>
      <p:pic>
        <p:nvPicPr>
          <p:cNvPr id="1026" name="Picture 2" descr="Z:\Komal\Photos on Young People in India\Surenender nagar pictrures\DSC059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32" y="1513326"/>
            <a:ext cx="2650243" cy="198768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1027" name="Picture 3" descr="Z:\Komal\Photos on Young People in India\Surenender nagar pictrures\Shireen Surendarnagar Pictures\IMG_02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9621" y="4738869"/>
            <a:ext cx="2721351" cy="2041013"/>
          </a:xfrm>
          <a:prstGeom prst="rect">
            <a:avLst/>
          </a:prstGeom>
          <a:noFill/>
          <a:ln w="28575">
            <a:solidFill>
              <a:srgbClr val="003A5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5839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784976" cy="830997"/>
          </a:xfrm>
          <a:prstGeom prst="rect">
            <a:avLst/>
          </a:prstGeom>
          <a:noFill/>
        </p:spPr>
        <p:txBody>
          <a:bodyPr wrap="square" rtlCol="0">
            <a:spAutoFit/>
          </a:bodyPr>
          <a:lstStyle/>
          <a:p>
            <a:r>
              <a:rPr lang="en-US" sz="2400" b="1" dirty="0" smtClean="0">
                <a:solidFill>
                  <a:schemeClr val="accent2"/>
                </a:solidFill>
                <a:latin typeface="Calibri" panose="020F0502020204030204" pitchFamily="34" charset="0"/>
              </a:rPr>
              <a:t>Gender gap (boys minus girls) in grade 10 completion rates for  17-18 year-old girls around 2000 and 2010, selected countries </a:t>
            </a:r>
            <a:endParaRPr lang="en-IN" sz="2400" b="1" dirty="0">
              <a:solidFill>
                <a:schemeClr val="accent2"/>
              </a:solidFill>
              <a:latin typeface="Calibri" panose="020F0502020204030204" pitchFamily="34" charset="0"/>
            </a:endParaRPr>
          </a:p>
        </p:txBody>
      </p:sp>
      <p:sp>
        <p:nvSpPr>
          <p:cNvPr id="4" name="TextBox 3"/>
          <p:cNvSpPr txBox="1"/>
          <p:nvPr/>
        </p:nvSpPr>
        <p:spPr>
          <a:xfrm>
            <a:off x="179512" y="5589240"/>
            <a:ext cx="8784976" cy="400110"/>
          </a:xfrm>
          <a:prstGeom prst="rect">
            <a:avLst/>
          </a:prstGeom>
          <a:noFill/>
        </p:spPr>
        <p:txBody>
          <a:bodyPr wrap="square" rtlCol="0">
            <a:spAutoFit/>
          </a:bodyPr>
          <a:lstStyle/>
          <a:p>
            <a:r>
              <a:rPr lang="en-US" sz="2000" b="1" dirty="0" smtClean="0">
                <a:latin typeface="Calibri" panose="020F0502020204030204" pitchFamily="34" charset="0"/>
              </a:rPr>
              <a:t>Elimination of gender gap in secondary school completion was much less marked</a:t>
            </a:r>
            <a:endParaRPr lang="en-IN" sz="2000" b="1" dirty="0">
              <a:latin typeface="Calibri" panose="020F0502020204030204" pitchFamily="34" charset="0"/>
            </a:endParaRPr>
          </a:p>
        </p:txBody>
      </p:sp>
      <p:sp>
        <p:nvSpPr>
          <p:cNvPr id="6" name="TextBox 5"/>
          <p:cNvSpPr txBox="1"/>
          <p:nvPr/>
        </p:nvSpPr>
        <p:spPr>
          <a:xfrm>
            <a:off x="179512" y="6597352"/>
            <a:ext cx="6480720" cy="246221"/>
          </a:xfrm>
          <a:prstGeom prst="rect">
            <a:avLst/>
          </a:prstGeom>
          <a:noFill/>
        </p:spPr>
        <p:txBody>
          <a:bodyPr wrap="square" rtlCol="0">
            <a:spAutoFit/>
          </a:bodyPr>
          <a:lstStyle/>
          <a:p>
            <a:r>
              <a:rPr lang="en-US" sz="1000" dirty="0" smtClean="0">
                <a:latin typeface="Calibri" panose="020F0502020204030204" pitchFamily="34" charset="0"/>
              </a:rPr>
              <a:t>Based on analysis of DHS data</a:t>
            </a:r>
            <a:endParaRPr lang="en-IN" sz="1000" dirty="0">
              <a:latin typeface="Calibri" panose="020F0502020204030204" pitchFamily="34" charset="0"/>
            </a:endParaRPr>
          </a:p>
        </p:txBody>
      </p:sp>
      <p:sp>
        <p:nvSpPr>
          <p:cNvPr id="3" name="TextBox 2"/>
          <p:cNvSpPr txBox="1"/>
          <p:nvPr/>
        </p:nvSpPr>
        <p:spPr>
          <a:xfrm>
            <a:off x="2123728" y="1052736"/>
            <a:ext cx="1152128" cy="369332"/>
          </a:xfrm>
          <a:prstGeom prst="rect">
            <a:avLst/>
          </a:prstGeom>
          <a:noFill/>
        </p:spPr>
        <p:txBody>
          <a:bodyPr wrap="square" rtlCol="0">
            <a:spAutoFit/>
          </a:bodyPr>
          <a:lstStyle/>
          <a:p>
            <a:pPr algn="ctr"/>
            <a:r>
              <a:rPr lang="en-US" b="1" dirty="0" smtClean="0"/>
              <a:t>2000</a:t>
            </a:r>
            <a:endParaRPr lang="en-IN" b="1" dirty="0"/>
          </a:p>
        </p:txBody>
      </p:sp>
      <p:sp>
        <p:nvSpPr>
          <p:cNvPr id="9" name="TextBox 8"/>
          <p:cNvSpPr txBox="1"/>
          <p:nvPr/>
        </p:nvSpPr>
        <p:spPr>
          <a:xfrm>
            <a:off x="6660232" y="1038038"/>
            <a:ext cx="1152128" cy="369332"/>
          </a:xfrm>
          <a:prstGeom prst="rect">
            <a:avLst/>
          </a:prstGeom>
          <a:noFill/>
        </p:spPr>
        <p:txBody>
          <a:bodyPr wrap="square" rtlCol="0">
            <a:spAutoFit/>
          </a:bodyPr>
          <a:lstStyle/>
          <a:p>
            <a:pPr algn="ctr"/>
            <a:r>
              <a:rPr lang="en-US" b="1" dirty="0" smtClean="0"/>
              <a:t>2010</a:t>
            </a:r>
            <a:endParaRPr lang="en-IN" b="1" dirty="0"/>
          </a:p>
        </p:txBody>
      </p:sp>
      <p:graphicFrame>
        <p:nvGraphicFramePr>
          <p:cNvPr id="10" name="Chart 9"/>
          <p:cNvGraphicFramePr>
            <a:graphicFrameLocks/>
          </p:cNvGraphicFramePr>
          <p:nvPr>
            <p:extLst>
              <p:ext uri="{D42A27DB-BD31-4B8C-83A1-F6EECF244321}">
                <p14:modId xmlns:p14="http://schemas.microsoft.com/office/powerpoint/2010/main" val="3612248734"/>
              </p:ext>
            </p:extLst>
          </p:nvPr>
        </p:nvGraphicFramePr>
        <p:xfrm>
          <a:off x="267" y="1422068"/>
          <a:ext cx="4572000" cy="40231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4128296043"/>
              </p:ext>
            </p:extLst>
          </p:nvPr>
        </p:nvGraphicFramePr>
        <p:xfrm>
          <a:off x="4572000" y="1407370"/>
          <a:ext cx="4572000" cy="40378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3714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35280" cy="582960"/>
          </a:xfrm>
        </p:spPr>
        <p:txBody>
          <a:bodyPr>
            <a:normAutofit/>
          </a:bodyPr>
          <a:lstStyle/>
          <a:p>
            <a:r>
              <a:rPr lang="en-US" sz="2800" b="1" dirty="0" smtClean="0">
                <a:latin typeface="Calibri" panose="020F0502020204030204" pitchFamily="34" charset="0"/>
              </a:rPr>
              <a:t>Learning outcomes among adolescent students </a:t>
            </a:r>
            <a:endParaRPr lang="en-IN" sz="2800" b="1" dirty="0">
              <a:latin typeface="Calibri" panose="020F0502020204030204" pitchFamily="34" charset="0"/>
            </a:endParaRPr>
          </a:p>
        </p:txBody>
      </p:sp>
      <p:sp>
        <p:nvSpPr>
          <p:cNvPr id="3" name="TextBox 2"/>
          <p:cNvSpPr txBox="1"/>
          <p:nvPr/>
        </p:nvSpPr>
        <p:spPr>
          <a:xfrm>
            <a:off x="179512" y="4653136"/>
            <a:ext cx="8568952"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Calibri" panose="020F0502020204030204" pitchFamily="34" charset="0"/>
              </a:rPr>
              <a:t>Many adolescents – both boys and </a:t>
            </a:r>
            <a:r>
              <a:rPr lang="en-GB" b="1" dirty="0" smtClean="0">
                <a:latin typeface="Calibri" panose="020F0502020204030204" pitchFamily="34" charset="0"/>
              </a:rPr>
              <a:t>girls – are transitioning </a:t>
            </a:r>
            <a:r>
              <a:rPr lang="en-GB" b="1" dirty="0">
                <a:latin typeface="Calibri" panose="020F0502020204030204" pitchFamily="34" charset="0"/>
              </a:rPr>
              <a:t>into secondary education </a:t>
            </a:r>
            <a:r>
              <a:rPr lang="en-GB" b="1" dirty="0" smtClean="0">
                <a:latin typeface="Calibri" panose="020F0502020204030204" pitchFamily="34" charset="0"/>
              </a:rPr>
              <a:t>without basic competencies</a:t>
            </a:r>
          </a:p>
          <a:p>
            <a:pPr marL="285750" indent="-285750">
              <a:buFont typeface="Arial" panose="020B0604020202020204" pitchFamily="34" charset="0"/>
              <a:buChar char="•"/>
            </a:pPr>
            <a:endParaRPr lang="en-GB" b="1" dirty="0">
              <a:latin typeface="Calibri" panose="020F0502020204030204" pitchFamily="34" charset="0"/>
            </a:endParaRPr>
          </a:p>
          <a:p>
            <a:pPr marL="285750" indent="-285750">
              <a:buFont typeface="Arial" panose="020B0604020202020204" pitchFamily="34" charset="0"/>
              <a:buChar char="•"/>
            </a:pPr>
            <a:r>
              <a:rPr lang="en-GB" b="1" dirty="0" smtClean="0">
                <a:latin typeface="Calibri" panose="020F0502020204030204" pitchFamily="34" charset="0"/>
              </a:rPr>
              <a:t>In India, only 75</a:t>
            </a:r>
            <a:r>
              <a:rPr lang="en-GB" b="1" dirty="0">
                <a:latin typeface="Calibri" panose="020F0502020204030204" pitchFamily="34" charset="0"/>
              </a:rPr>
              <a:t>% </a:t>
            </a:r>
            <a:r>
              <a:rPr lang="en-GB" b="1" dirty="0" smtClean="0">
                <a:latin typeface="Calibri" panose="020F0502020204030204" pitchFamily="34" charset="0"/>
              </a:rPr>
              <a:t>of Class 8 students could read </a:t>
            </a:r>
            <a:r>
              <a:rPr lang="en-GB" b="1" dirty="0">
                <a:latin typeface="Calibri" panose="020F0502020204030204" pitchFamily="34" charset="0"/>
              </a:rPr>
              <a:t>Class 2 text in their local language, </a:t>
            </a:r>
            <a:r>
              <a:rPr lang="en-GB" b="1" dirty="0" smtClean="0">
                <a:latin typeface="Calibri" panose="020F0502020204030204" pitchFamily="34" charset="0"/>
              </a:rPr>
              <a:t>34% </a:t>
            </a:r>
            <a:r>
              <a:rPr lang="en-GB" b="1" dirty="0">
                <a:latin typeface="Calibri" panose="020F0502020204030204" pitchFamily="34" charset="0"/>
              </a:rPr>
              <a:t>could </a:t>
            </a:r>
            <a:r>
              <a:rPr lang="en-IN" b="1" dirty="0" smtClean="0">
                <a:latin typeface="Calibri" panose="020F0502020204030204" pitchFamily="34" charset="0"/>
              </a:rPr>
              <a:t>correctly </a:t>
            </a:r>
            <a:r>
              <a:rPr lang="en-IN" b="1" dirty="0">
                <a:latin typeface="Calibri" panose="020F0502020204030204" pitchFamily="34" charset="0"/>
              </a:rPr>
              <a:t>do a three digit by one digit division problem, and </a:t>
            </a:r>
            <a:r>
              <a:rPr lang="en-IN" b="1" dirty="0" smtClean="0">
                <a:latin typeface="Calibri" panose="020F0502020204030204" pitchFamily="34" charset="0"/>
              </a:rPr>
              <a:t>47% </a:t>
            </a:r>
            <a:r>
              <a:rPr lang="en-IN" b="1" dirty="0">
                <a:latin typeface="Calibri" panose="020F0502020204030204" pitchFamily="34" charset="0"/>
              </a:rPr>
              <a:t>could </a:t>
            </a:r>
            <a:r>
              <a:rPr lang="en-IN" b="1" dirty="0" smtClean="0">
                <a:latin typeface="Calibri" panose="020F0502020204030204" pitchFamily="34" charset="0"/>
              </a:rPr>
              <a:t>read </a:t>
            </a:r>
            <a:r>
              <a:rPr lang="en-IN" b="1" dirty="0">
                <a:latin typeface="Calibri" panose="020F0502020204030204" pitchFamily="34" charset="0"/>
              </a:rPr>
              <a:t>simple sentences in English language </a:t>
            </a:r>
          </a:p>
        </p:txBody>
      </p:sp>
      <p:graphicFrame>
        <p:nvGraphicFramePr>
          <p:cNvPr id="7" name="Chart 6"/>
          <p:cNvGraphicFramePr>
            <a:graphicFrameLocks/>
          </p:cNvGraphicFramePr>
          <p:nvPr>
            <p:extLst>
              <p:ext uri="{D42A27DB-BD31-4B8C-83A1-F6EECF244321}">
                <p14:modId xmlns:p14="http://schemas.microsoft.com/office/powerpoint/2010/main" val="4270491714"/>
              </p:ext>
            </p:extLst>
          </p:nvPr>
        </p:nvGraphicFramePr>
        <p:xfrm>
          <a:off x="1331640" y="1124744"/>
          <a:ext cx="6696744"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7504" y="6567155"/>
            <a:ext cx="3384376" cy="246221"/>
          </a:xfrm>
          <a:prstGeom prst="rect">
            <a:avLst/>
          </a:prstGeom>
          <a:noFill/>
        </p:spPr>
        <p:txBody>
          <a:bodyPr wrap="square" rtlCol="0">
            <a:spAutoFit/>
          </a:bodyPr>
          <a:lstStyle/>
          <a:p>
            <a:r>
              <a:rPr lang="en-US" sz="1000" dirty="0" smtClean="0">
                <a:latin typeface="Calibri" panose="020F0502020204030204" pitchFamily="34" charset="0"/>
              </a:rPr>
              <a:t>ASER, 2015</a:t>
            </a:r>
            <a:endParaRPr lang="en-IN" sz="1000" dirty="0">
              <a:latin typeface="Calibri" panose="020F0502020204030204" pitchFamily="34" charset="0"/>
            </a:endParaRPr>
          </a:p>
        </p:txBody>
      </p:sp>
    </p:spTree>
    <p:extLst>
      <p:ext uri="{BB962C8B-B14F-4D97-AF65-F5344CB8AC3E}">
        <p14:creationId xmlns:p14="http://schemas.microsoft.com/office/powerpoint/2010/main" val="37702882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536" y="2060848"/>
            <a:ext cx="9144000" cy="145285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0" kern="1200">
                <a:solidFill>
                  <a:srgbClr val="003A5D"/>
                </a:solidFill>
                <a:latin typeface="+mj-lt"/>
                <a:ea typeface="+mj-ea"/>
                <a:cs typeface="+mj-cs"/>
              </a:defRPr>
            </a:lvl1pPr>
          </a:lstStyle>
          <a:p>
            <a:pPr algn="ctr"/>
            <a:r>
              <a:rPr lang="en-US" sz="4000" b="1" dirty="0" smtClean="0">
                <a:solidFill>
                  <a:srgbClr val="005581"/>
                </a:solidFill>
                <a:latin typeface="Calibri" panose="020F0502020204030204" pitchFamily="34" charset="0"/>
              </a:rPr>
              <a:t>Why girls are not in school?</a:t>
            </a:r>
            <a:endParaRPr lang="en-US" sz="4000" b="1" dirty="0">
              <a:solidFill>
                <a:srgbClr val="005581"/>
              </a:solidFill>
              <a:latin typeface="Calibri" panose="020F0502020204030204" pitchFamily="34" charset="0"/>
            </a:endParaRPr>
          </a:p>
        </p:txBody>
      </p:sp>
    </p:spTree>
    <p:extLst>
      <p:ext uri="{BB962C8B-B14F-4D97-AF65-F5344CB8AC3E}">
        <p14:creationId xmlns:p14="http://schemas.microsoft.com/office/powerpoint/2010/main" val="1213111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35280" cy="582960"/>
          </a:xfrm>
        </p:spPr>
        <p:txBody>
          <a:bodyPr>
            <a:normAutofit/>
          </a:bodyPr>
          <a:lstStyle/>
          <a:p>
            <a:r>
              <a:rPr lang="en-US" sz="2800" b="1" dirty="0" smtClean="0">
                <a:latin typeface="Calibri" panose="020F0502020204030204" pitchFamily="34" charset="0"/>
              </a:rPr>
              <a:t>Limited physical access</a:t>
            </a:r>
            <a:endParaRPr lang="en-IN" sz="2800" b="1" dirty="0">
              <a:latin typeface="Calibri" panose="020F0502020204030204" pitchFamily="34" charset="0"/>
            </a:endParaRPr>
          </a:p>
        </p:txBody>
      </p:sp>
      <p:sp>
        <p:nvSpPr>
          <p:cNvPr id="7" name="TextBox 6"/>
          <p:cNvSpPr txBox="1"/>
          <p:nvPr/>
        </p:nvSpPr>
        <p:spPr>
          <a:xfrm>
            <a:off x="107504" y="4854059"/>
            <a:ext cx="8784976" cy="1323439"/>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smtClean="0">
                <a:latin typeface="Calibri" panose="020F0502020204030204" pitchFamily="34" charset="0"/>
              </a:rPr>
              <a:t>Girls’ </a:t>
            </a:r>
            <a:r>
              <a:rPr lang="en-IN" sz="1600" b="1" dirty="0">
                <a:latin typeface="Calibri" panose="020F0502020204030204" pitchFamily="34" charset="0"/>
              </a:rPr>
              <a:t>enrolment </a:t>
            </a:r>
            <a:r>
              <a:rPr lang="en-IN" sz="1600" b="1" dirty="0" smtClean="0">
                <a:latin typeface="Calibri" panose="020F0502020204030204" pitchFamily="34" charset="0"/>
              </a:rPr>
              <a:t>and continuation are particularly </a:t>
            </a:r>
            <a:r>
              <a:rPr lang="en-IN" sz="1600" b="1" dirty="0">
                <a:latin typeface="Calibri" panose="020F0502020204030204" pitchFamily="34" charset="0"/>
              </a:rPr>
              <a:t>sensitive </a:t>
            </a:r>
            <a:r>
              <a:rPr lang="en-IN" sz="1600" b="1" dirty="0" smtClean="0">
                <a:latin typeface="Calibri" panose="020F0502020204030204" pitchFamily="34" charset="0"/>
              </a:rPr>
              <a:t>to distance </a:t>
            </a:r>
            <a:r>
              <a:rPr lang="en-IN" sz="1600" b="1" dirty="0">
                <a:latin typeface="Calibri" panose="020F0502020204030204" pitchFamily="34" charset="0"/>
              </a:rPr>
              <a:t>to </a:t>
            </a:r>
            <a:r>
              <a:rPr lang="en-IN" sz="1600" b="1" dirty="0" smtClean="0">
                <a:latin typeface="Calibri" panose="020F0502020204030204" pitchFamily="34" charset="0"/>
              </a:rPr>
              <a:t>school</a:t>
            </a:r>
          </a:p>
          <a:p>
            <a:pPr marL="285750" indent="-285750" algn="just">
              <a:buFont typeface="Arial" panose="020B0604020202020204" pitchFamily="34" charset="0"/>
              <a:buChar char="•"/>
            </a:pPr>
            <a:endParaRPr lang="en-US" sz="1600" b="1" dirty="0">
              <a:latin typeface="Calibri" panose="020F0502020204030204" pitchFamily="34" charset="0"/>
            </a:endParaRPr>
          </a:p>
          <a:p>
            <a:pPr marL="285750" indent="-285750" algn="just">
              <a:buFont typeface="Arial" panose="020B0604020202020204" pitchFamily="34" charset="0"/>
              <a:buChar char="•"/>
            </a:pPr>
            <a:r>
              <a:rPr lang="en-US" sz="1600" b="1" dirty="0" smtClean="0">
                <a:latin typeface="Calibri" panose="020F0502020204030204" pitchFamily="34" charset="0"/>
              </a:rPr>
              <a:t>A 4-country analysis in sub-Saharan Africa shows that </a:t>
            </a:r>
            <a:r>
              <a:rPr lang="en-IN" sz="1600" b="1" dirty="0">
                <a:latin typeface="Calibri" panose="020F0502020204030204" pitchFamily="34" charset="0"/>
              </a:rPr>
              <a:t>attendance in secondary school among girls declined from above 40-50% when the school </a:t>
            </a:r>
            <a:r>
              <a:rPr lang="en-IN" sz="1600" b="1" dirty="0" smtClean="0">
                <a:latin typeface="Calibri" panose="020F0502020204030204" pitchFamily="34" charset="0"/>
              </a:rPr>
              <a:t>was </a:t>
            </a:r>
            <a:r>
              <a:rPr lang="en-IN" sz="1600" b="1" dirty="0">
                <a:latin typeface="Calibri" panose="020F0502020204030204" pitchFamily="34" charset="0"/>
              </a:rPr>
              <a:t>located within a kilometre of distance to 10-15% as the distance to school increased to 6 plus </a:t>
            </a:r>
            <a:r>
              <a:rPr lang="en-IN" sz="1600" b="1" dirty="0" smtClean="0">
                <a:latin typeface="Calibri" panose="020F0502020204030204" pitchFamily="34" charset="0"/>
              </a:rPr>
              <a:t>kilometres</a:t>
            </a:r>
          </a:p>
        </p:txBody>
      </p:sp>
      <p:sp>
        <p:nvSpPr>
          <p:cNvPr id="3" name="TextBox 2"/>
          <p:cNvSpPr txBox="1"/>
          <p:nvPr/>
        </p:nvSpPr>
        <p:spPr>
          <a:xfrm>
            <a:off x="971600" y="1124744"/>
            <a:ext cx="7704856" cy="276999"/>
          </a:xfrm>
          <a:prstGeom prst="rect">
            <a:avLst/>
          </a:prstGeom>
          <a:noFill/>
        </p:spPr>
        <p:txBody>
          <a:bodyPr wrap="square" rtlCol="0">
            <a:spAutoFit/>
          </a:bodyPr>
          <a:lstStyle/>
          <a:p>
            <a:r>
              <a:rPr lang="en-US" sz="1200" b="1" dirty="0" smtClean="0">
                <a:latin typeface="Calibri" panose="020F0502020204030204" pitchFamily="34" charset="0"/>
              </a:rPr>
              <a:t>% of  15-18 year-old girls who cited long distance to school and lack of transportation for dropping out from school</a:t>
            </a:r>
            <a:endParaRPr lang="en-IN" sz="1200" b="1" dirty="0">
              <a:latin typeface="Calibri" panose="020F0502020204030204" pitchFamily="34" charset="0"/>
            </a:endParaRPr>
          </a:p>
        </p:txBody>
      </p:sp>
      <p:sp>
        <p:nvSpPr>
          <p:cNvPr id="4" name="TextBox 3"/>
          <p:cNvSpPr txBox="1"/>
          <p:nvPr/>
        </p:nvSpPr>
        <p:spPr>
          <a:xfrm>
            <a:off x="107504" y="6669360"/>
            <a:ext cx="4104456" cy="246221"/>
          </a:xfrm>
          <a:prstGeom prst="rect">
            <a:avLst/>
          </a:prstGeom>
          <a:noFill/>
        </p:spPr>
        <p:txBody>
          <a:bodyPr wrap="square" rtlCol="0">
            <a:spAutoFit/>
          </a:bodyPr>
          <a:lstStyle/>
          <a:p>
            <a:r>
              <a:rPr lang="en-US" sz="1000" dirty="0" smtClean="0">
                <a:latin typeface="Calibri" panose="020F0502020204030204" pitchFamily="34" charset="0"/>
              </a:rPr>
              <a:t>Based on DHS analysis;  UNESCO, 2012</a:t>
            </a:r>
            <a:endParaRPr lang="en-IN" sz="1000" dirty="0">
              <a:latin typeface="Calibri" panose="020F0502020204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901084626"/>
              </p:ext>
            </p:extLst>
          </p:nvPr>
        </p:nvGraphicFramePr>
        <p:xfrm>
          <a:off x="971600" y="1401743"/>
          <a:ext cx="7272808" cy="32513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87987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35280" cy="582960"/>
          </a:xfrm>
        </p:spPr>
        <p:txBody>
          <a:bodyPr>
            <a:normAutofit/>
          </a:bodyPr>
          <a:lstStyle/>
          <a:p>
            <a:r>
              <a:rPr lang="en-US" sz="2800" b="1" dirty="0" smtClean="0">
                <a:latin typeface="Calibri" panose="020F0502020204030204" pitchFamily="34" charset="0"/>
              </a:rPr>
              <a:t>Limited economic access</a:t>
            </a:r>
            <a:endParaRPr lang="en-IN" sz="2800" b="1" dirty="0">
              <a:latin typeface="Calibri" panose="020F0502020204030204" pitchFamily="34" charset="0"/>
            </a:endParaRPr>
          </a:p>
        </p:txBody>
      </p:sp>
      <p:sp>
        <p:nvSpPr>
          <p:cNvPr id="7" name="TextBox 6"/>
          <p:cNvSpPr txBox="1"/>
          <p:nvPr/>
        </p:nvSpPr>
        <p:spPr>
          <a:xfrm>
            <a:off x="107504" y="5057889"/>
            <a:ext cx="8784976" cy="1200329"/>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latin typeface="Calibri" panose="020F0502020204030204" pitchFamily="34" charset="0"/>
              </a:rPr>
              <a:t>Economic circumstances of families often make it hard to send their children, particularly girls to school</a:t>
            </a:r>
          </a:p>
          <a:p>
            <a:pPr marL="285750" indent="-285750" algn="just">
              <a:buFont typeface="Arial" panose="020B0604020202020204" pitchFamily="34" charset="0"/>
              <a:buChar char="•"/>
            </a:pPr>
            <a:endParaRPr lang="en-US" b="1" dirty="0">
              <a:latin typeface="Calibri" panose="020F0502020204030204" pitchFamily="34" charset="0"/>
            </a:endParaRPr>
          </a:p>
          <a:p>
            <a:pPr marL="285750" indent="-285750" algn="just">
              <a:buFont typeface="Arial" panose="020B0604020202020204" pitchFamily="34" charset="0"/>
              <a:buChar char="•"/>
            </a:pPr>
            <a:r>
              <a:rPr lang="en-US" b="1" dirty="0" smtClean="0">
                <a:latin typeface="Calibri" panose="020F0502020204030204" pitchFamily="34" charset="0"/>
              </a:rPr>
              <a:t>At the same time, the indirect costs of schooling is huge for girls in many settings</a:t>
            </a:r>
            <a:endParaRPr lang="en-IN" b="1" dirty="0" smtClean="0">
              <a:latin typeface="Calibri" panose="020F0502020204030204" pitchFamily="34" charset="0"/>
            </a:endParaRPr>
          </a:p>
        </p:txBody>
      </p:sp>
      <p:sp>
        <p:nvSpPr>
          <p:cNvPr id="3" name="TextBox 2"/>
          <p:cNvSpPr txBox="1"/>
          <p:nvPr/>
        </p:nvSpPr>
        <p:spPr>
          <a:xfrm>
            <a:off x="1259632" y="980728"/>
            <a:ext cx="6696744" cy="276999"/>
          </a:xfrm>
          <a:prstGeom prst="rect">
            <a:avLst/>
          </a:prstGeom>
          <a:noFill/>
        </p:spPr>
        <p:txBody>
          <a:bodyPr wrap="square" rtlCol="0">
            <a:spAutoFit/>
          </a:bodyPr>
          <a:lstStyle/>
          <a:p>
            <a:r>
              <a:rPr lang="en-US" sz="1200" b="1" dirty="0" smtClean="0">
                <a:latin typeface="Calibri" panose="020F0502020204030204" pitchFamily="34" charset="0"/>
              </a:rPr>
              <a:t>% of 15-18 year-old girls who cited huge direct and indirect costs for dropping out from school</a:t>
            </a:r>
            <a:endParaRPr lang="en-IN" sz="1200" b="1" dirty="0">
              <a:latin typeface="Calibri" panose="020F0502020204030204" pitchFamily="34" charset="0"/>
            </a:endParaRPr>
          </a:p>
        </p:txBody>
      </p:sp>
      <p:sp>
        <p:nvSpPr>
          <p:cNvPr id="4" name="TextBox 3"/>
          <p:cNvSpPr txBox="1"/>
          <p:nvPr/>
        </p:nvSpPr>
        <p:spPr>
          <a:xfrm>
            <a:off x="107504" y="6669360"/>
            <a:ext cx="4104456" cy="246221"/>
          </a:xfrm>
          <a:prstGeom prst="rect">
            <a:avLst/>
          </a:prstGeom>
          <a:noFill/>
        </p:spPr>
        <p:txBody>
          <a:bodyPr wrap="square" rtlCol="0">
            <a:spAutoFit/>
          </a:bodyPr>
          <a:lstStyle/>
          <a:p>
            <a:r>
              <a:rPr lang="en-US" sz="1000" dirty="0" smtClean="0">
                <a:latin typeface="Calibri" panose="020F0502020204030204" pitchFamily="34" charset="0"/>
              </a:rPr>
              <a:t>Based on DHS analysis;</a:t>
            </a:r>
            <a:endParaRPr lang="en-IN" sz="1000" dirty="0">
              <a:latin typeface="Calibri" panose="020F0502020204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484260218"/>
              </p:ext>
            </p:extLst>
          </p:nvPr>
        </p:nvGraphicFramePr>
        <p:xfrm>
          <a:off x="1043608" y="1412776"/>
          <a:ext cx="7056784"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69830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35280" cy="582960"/>
          </a:xfrm>
        </p:spPr>
        <p:txBody>
          <a:bodyPr>
            <a:normAutofit/>
          </a:bodyPr>
          <a:lstStyle/>
          <a:p>
            <a:r>
              <a:rPr lang="en-US" sz="2800" b="1" dirty="0" smtClean="0">
                <a:latin typeface="Calibri" panose="020F0502020204030204" pitchFamily="34" charset="0"/>
              </a:rPr>
              <a:t>Poor quality schooling </a:t>
            </a:r>
            <a:endParaRPr lang="en-IN" sz="2800" b="1" dirty="0">
              <a:latin typeface="Calibri" panose="020F0502020204030204" pitchFamily="34" charset="0"/>
            </a:endParaRPr>
          </a:p>
        </p:txBody>
      </p:sp>
      <p:sp>
        <p:nvSpPr>
          <p:cNvPr id="5" name="TextBox 4"/>
          <p:cNvSpPr txBox="1"/>
          <p:nvPr/>
        </p:nvSpPr>
        <p:spPr>
          <a:xfrm>
            <a:off x="899592" y="980728"/>
            <a:ext cx="7560840" cy="276999"/>
          </a:xfrm>
          <a:prstGeom prst="rect">
            <a:avLst/>
          </a:prstGeom>
          <a:noFill/>
        </p:spPr>
        <p:txBody>
          <a:bodyPr wrap="square" rtlCol="0">
            <a:spAutoFit/>
          </a:bodyPr>
          <a:lstStyle/>
          <a:p>
            <a:r>
              <a:rPr lang="en-US" sz="1200" b="1" dirty="0" smtClean="0">
                <a:latin typeface="Calibri" panose="020F0502020204030204" pitchFamily="34" charset="0"/>
              </a:rPr>
              <a:t>% of 15-18 year-old girls who cited repetition, lack of interest and poor aspirations for dropping out from school</a:t>
            </a:r>
            <a:endParaRPr lang="en-IN" sz="1200" b="1" dirty="0">
              <a:latin typeface="Calibri" panose="020F050202020403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01756413"/>
              </p:ext>
            </p:extLst>
          </p:nvPr>
        </p:nvGraphicFramePr>
        <p:xfrm>
          <a:off x="899592" y="1412776"/>
          <a:ext cx="7344816" cy="38198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51520" y="5445224"/>
            <a:ext cx="8712968" cy="646331"/>
          </a:xfrm>
          <a:prstGeom prst="rect">
            <a:avLst/>
          </a:prstGeom>
          <a:noFill/>
        </p:spPr>
        <p:txBody>
          <a:bodyPr wrap="square" rtlCol="0">
            <a:spAutoFit/>
          </a:bodyPr>
          <a:lstStyle/>
          <a:p>
            <a:r>
              <a:rPr lang="en-US" b="1" dirty="0" smtClean="0">
                <a:latin typeface="Calibri" panose="020F0502020204030204" pitchFamily="34" charset="0"/>
              </a:rPr>
              <a:t>While failures, lack of interest and poor aspirations  are individual-related reasons for dropping out, they reflect the poor quality of schooling   </a:t>
            </a:r>
            <a:r>
              <a:rPr lang="en-US" dirty="0" smtClean="0"/>
              <a:t> </a:t>
            </a:r>
            <a:endParaRPr lang="en-IN" dirty="0"/>
          </a:p>
        </p:txBody>
      </p:sp>
      <p:sp>
        <p:nvSpPr>
          <p:cNvPr id="7" name="TextBox 6"/>
          <p:cNvSpPr txBox="1"/>
          <p:nvPr/>
        </p:nvSpPr>
        <p:spPr>
          <a:xfrm>
            <a:off x="35496" y="6669360"/>
            <a:ext cx="3600400" cy="246221"/>
          </a:xfrm>
          <a:prstGeom prst="rect">
            <a:avLst/>
          </a:prstGeom>
          <a:noFill/>
        </p:spPr>
        <p:txBody>
          <a:bodyPr wrap="square" rtlCol="0">
            <a:spAutoFit/>
          </a:bodyPr>
          <a:lstStyle/>
          <a:p>
            <a:r>
              <a:rPr lang="en-US" sz="1000" dirty="0" smtClean="0">
                <a:latin typeface="Calibri" panose="020F0502020204030204" pitchFamily="34" charset="0"/>
              </a:rPr>
              <a:t>Based on DHS analysis </a:t>
            </a:r>
            <a:endParaRPr lang="en-IN" sz="1000" dirty="0">
              <a:latin typeface="Calibri" panose="020F0502020204030204" pitchFamily="34" charset="0"/>
            </a:endParaRPr>
          </a:p>
        </p:txBody>
      </p:sp>
    </p:spTree>
    <p:extLst>
      <p:ext uri="{BB962C8B-B14F-4D97-AF65-F5344CB8AC3E}">
        <p14:creationId xmlns:p14="http://schemas.microsoft.com/office/powerpoint/2010/main" val="36387987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35280" cy="582960"/>
          </a:xfrm>
        </p:spPr>
        <p:txBody>
          <a:bodyPr>
            <a:normAutofit/>
          </a:bodyPr>
          <a:lstStyle/>
          <a:p>
            <a:r>
              <a:rPr lang="en-US" sz="2800" b="1" dirty="0" smtClean="0">
                <a:latin typeface="Calibri" panose="020F0502020204030204" pitchFamily="34" charset="0"/>
              </a:rPr>
              <a:t>Early marriage and pregnancy</a:t>
            </a:r>
            <a:endParaRPr lang="en-IN" sz="2800" b="1" dirty="0">
              <a:latin typeface="Calibri" panose="020F0502020204030204" pitchFamily="34" charset="0"/>
            </a:endParaRPr>
          </a:p>
        </p:txBody>
      </p:sp>
      <p:sp>
        <p:nvSpPr>
          <p:cNvPr id="5" name="Rectangle 4"/>
          <p:cNvSpPr/>
          <p:nvPr/>
        </p:nvSpPr>
        <p:spPr>
          <a:xfrm>
            <a:off x="1187624" y="836712"/>
            <a:ext cx="6696744" cy="276999"/>
          </a:xfrm>
          <a:prstGeom prst="rect">
            <a:avLst/>
          </a:prstGeom>
        </p:spPr>
        <p:txBody>
          <a:bodyPr wrap="square">
            <a:spAutoFit/>
          </a:bodyPr>
          <a:lstStyle/>
          <a:p>
            <a:r>
              <a:rPr lang="en-US" sz="1200" b="1" dirty="0">
                <a:latin typeface="Calibri" panose="020F0502020204030204" pitchFamily="34" charset="0"/>
              </a:rPr>
              <a:t>% of 15-18 year-old girls who cited </a:t>
            </a:r>
            <a:r>
              <a:rPr lang="en-US" sz="1200" b="1" dirty="0" smtClean="0">
                <a:latin typeface="Calibri" panose="020F0502020204030204" pitchFamily="34" charset="0"/>
              </a:rPr>
              <a:t>marriage and pregnancy for </a:t>
            </a:r>
            <a:r>
              <a:rPr lang="en-US" sz="1200" b="1" dirty="0">
                <a:latin typeface="Calibri" panose="020F0502020204030204" pitchFamily="34" charset="0"/>
              </a:rPr>
              <a:t>dropping out from school</a:t>
            </a:r>
            <a:endParaRPr lang="en-IN" sz="1200" b="1" dirty="0">
              <a:latin typeface="Calibri" panose="020F0502020204030204" pitchFamily="34" charset="0"/>
            </a:endParaRPr>
          </a:p>
        </p:txBody>
      </p:sp>
      <p:sp>
        <p:nvSpPr>
          <p:cNvPr id="7" name="TextBox 6"/>
          <p:cNvSpPr txBox="1"/>
          <p:nvPr/>
        </p:nvSpPr>
        <p:spPr>
          <a:xfrm>
            <a:off x="107504" y="4509120"/>
            <a:ext cx="9036496" cy="2062103"/>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latin typeface="Calibri" panose="020F0502020204030204" pitchFamily="34" charset="0"/>
              </a:rPr>
              <a:t>Each additional year of delay in the age of marriage is estimated to increase literacy by 6 percentage points In Bangladesh </a:t>
            </a:r>
          </a:p>
          <a:p>
            <a:pPr marL="285750" indent="-285750">
              <a:buFont typeface="Arial" panose="020B0604020202020204" pitchFamily="34" charset="0"/>
              <a:buChar char="•"/>
            </a:pPr>
            <a:endParaRPr lang="en-US" sz="1600" b="1" dirty="0">
              <a:latin typeface="Calibri" panose="020F0502020204030204" pitchFamily="34" charset="0"/>
            </a:endParaRPr>
          </a:p>
          <a:p>
            <a:pPr marL="285750" indent="-285750">
              <a:buFont typeface="Arial" panose="020B0604020202020204" pitchFamily="34" charset="0"/>
              <a:buChar char="•"/>
            </a:pPr>
            <a:r>
              <a:rPr lang="en-US" sz="1600" b="1" dirty="0" smtClean="0">
                <a:latin typeface="Calibri" panose="020F0502020204030204" pitchFamily="34" charset="0"/>
              </a:rPr>
              <a:t>Each year of early marriage is likely to reduce the probability of secondary school completion by 7 percentage points in Africa</a:t>
            </a:r>
          </a:p>
          <a:p>
            <a:pPr marL="285750" indent="-285750">
              <a:buFont typeface="Arial" panose="020B0604020202020204" pitchFamily="34" charset="0"/>
              <a:buChar char="•"/>
            </a:pPr>
            <a:endParaRPr lang="en-US" sz="1600" b="1" dirty="0">
              <a:latin typeface="Calibri" panose="020F0502020204030204" pitchFamily="34" charset="0"/>
            </a:endParaRPr>
          </a:p>
          <a:p>
            <a:pPr marL="285750" indent="-285750">
              <a:buFont typeface="Arial" panose="020B0604020202020204" pitchFamily="34" charset="0"/>
              <a:buChar char="•"/>
            </a:pPr>
            <a:r>
              <a:rPr lang="en-US" sz="1600" b="1" dirty="0" smtClean="0">
                <a:latin typeface="Calibri" panose="020F0502020204030204" pitchFamily="34" charset="0"/>
              </a:rPr>
              <a:t>Each year of early marriage is likely to reduce the fulfilment of the right to education goal by 3 percentage points in India</a:t>
            </a:r>
            <a:endParaRPr lang="en-US" dirty="0" smtClean="0"/>
          </a:p>
        </p:txBody>
      </p:sp>
      <p:sp>
        <p:nvSpPr>
          <p:cNvPr id="8" name="TextBox 7"/>
          <p:cNvSpPr txBox="1"/>
          <p:nvPr/>
        </p:nvSpPr>
        <p:spPr>
          <a:xfrm>
            <a:off x="323528" y="6669360"/>
            <a:ext cx="4968552" cy="246221"/>
          </a:xfrm>
          <a:prstGeom prst="rect">
            <a:avLst/>
          </a:prstGeom>
          <a:noFill/>
        </p:spPr>
        <p:txBody>
          <a:bodyPr wrap="square" rtlCol="0">
            <a:spAutoFit/>
          </a:bodyPr>
          <a:lstStyle/>
          <a:p>
            <a:r>
              <a:rPr lang="en-US" sz="1000" dirty="0" smtClean="0">
                <a:latin typeface="Calibri" panose="020F0502020204030204" pitchFamily="34" charset="0"/>
              </a:rPr>
              <a:t>Based on DHS analysis; Field and </a:t>
            </a:r>
            <a:r>
              <a:rPr lang="en-US" sz="1000" dirty="0" err="1" smtClean="0">
                <a:latin typeface="Calibri" panose="020F0502020204030204" pitchFamily="34" charset="0"/>
              </a:rPr>
              <a:t>Ambrus</a:t>
            </a:r>
            <a:r>
              <a:rPr lang="en-US" sz="1000" dirty="0" smtClean="0">
                <a:latin typeface="Calibri" panose="020F0502020204030204" pitchFamily="34" charset="0"/>
              </a:rPr>
              <a:t>, 2009; Nguyen and </a:t>
            </a:r>
            <a:r>
              <a:rPr lang="en-US" sz="1000" dirty="0" err="1" smtClean="0">
                <a:latin typeface="Calibri" panose="020F0502020204030204" pitchFamily="34" charset="0"/>
              </a:rPr>
              <a:t>Wodon</a:t>
            </a:r>
            <a:r>
              <a:rPr lang="en-US" sz="1000" dirty="0" smtClean="0">
                <a:latin typeface="Calibri" panose="020F0502020204030204" pitchFamily="34" charset="0"/>
              </a:rPr>
              <a:t>, 2012 </a:t>
            </a:r>
            <a:endParaRPr lang="en-IN" sz="1000" dirty="0">
              <a:latin typeface="Calibri" panose="020F0502020204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900364810"/>
              </p:ext>
            </p:extLst>
          </p:nvPr>
        </p:nvGraphicFramePr>
        <p:xfrm>
          <a:off x="899592" y="1113711"/>
          <a:ext cx="6750496" cy="32438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87987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2643" y="836712"/>
            <a:ext cx="9131357" cy="5324535"/>
          </a:xfrm>
          <a:prstGeom prst="rect">
            <a:avLst/>
          </a:prstGeom>
          <a:noFill/>
          <a:ln w="9525">
            <a:noFill/>
            <a:miter lim="800000"/>
            <a:headEnd/>
            <a:tailEnd/>
          </a:ln>
        </p:spPr>
        <p:txBody>
          <a:bodyPr wrap="square">
            <a:spAutoFit/>
          </a:bodyPr>
          <a:lstStyle/>
          <a:p>
            <a:pPr marL="177800" lvl="2" indent="-177800" algn="just">
              <a:spcBef>
                <a:spcPts val="0"/>
              </a:spcBef>
              <a:buSzPct val="70000"/>
              <a:buFont typeface="Arial" pitchFamily="34" charset="0"/>
              <a:buChar char="•"/>
              <a:defRPr/>
            </a:pPr>
            <a:r>
              <a:rPr lang="en-IN" sz="2400" b="1" dirty="0" smtClean="0">
                <a:latin typeface="Calibri" panose="020F0502020204030204" pitchFamily="34" charset="0"/>
              </a:rPr>
              <a:t>Parents do value education for their daughters </a:t>
            </a:r>
          </a:p>
          <a:p>
            <a:pPr marL="271463" lvl="2" algn="just">
              <a:spcBef>
                <a:spcPts val="0"/>
              </a:spcBef>
              <a:buSzPct val="70000"/>
              <a:defRPr/>
            </a:pPr>
            <a:endParaRPr lang="en-IN" sz="2000" b="1" dirty="0" smtClean="0">
              <a:latin typeface="Calibri" panose="020F0502020204030204" pitchFamily="34" charset="0"/>
            </a:endParaRPr>
          </a:p>
          <a:p>
            <a:pPr marL="177800" lvl="2" indent="-177800" algn="just">
              <a:buSzPct val="70000"/>
              <a:buFont typeface="Arial" pitchFamily="34" charset="0"/>
              <a:buChar char="•"/>
              <a:defRPr/>
            </a:pPr>
            <a:r>
              <a:rPr lang="en-IN" sz="2400" b="1" dirty="0" smtClean="0">
                <a:latin typeface="Calibri" panose="020F0502020204030204" pitchFamily="34" charset="0"/>
              </a:rPr>
              <a:t>Yet, their engagement in their daughter’s education is limited; in a study in Gujarat:</a:t>
            </a:r>
          </a:p>
          <a:p>
            <a:pPr marL="177800" lvl="2" indent="-177800" algn="just">
              <a:buSzPct val="70000"/>
              <a:buFont typeface="Arial" pitchFamily="34" charset="0"/>
              <a:buChar char="•"/>
              <a:defRPr/>
            </a:pPr>
            <a:endParaRPr lang="en-IN" sz="2400" b="1" dirty="0" smtClean="0">
              <a:latin typeface="Calibri" panose="020F0502020204030204" pitchFamily="34" charset="0"/>
            </a:endParaRPr>
          </a:p>
          <a:p>
            <a:pPr marL="723900" lvl="3" indent="-368300" algn="just">
              <a:buSzPct val="70000"/>
              <a:buFont typeface="Arial" pitchFamily="34" charset="0"/>
              <a:buChar char="•"/>
              <a:defRPr/>
            </a:pPr>
            <a:r>
              <a:rPr lang="en-IN" sz="2200" i="1" dirty="0" smtClean="0">
                <a:latin typeface="Calibri" panose="020F0502020204030204" pitchFamily="34" charset="0"/>
              </a:rPr>
              <a:t>The amount of time spent by mothers on their daughter’s studies was less than 2 hours in a week</a:t>
            </a:r>
          </a:p>
          <a:p>
            <a:pPr marL="723900" lvl="3" indent="-368300" algn="just">
              <a:buSzPct val="70000"/>
              <a:buFont typeface="Arial" pitchFamily="34" charset="0"/>
              <a:buChar char="•"/>
              <a:defRPr/>
            </a:pPr>
            <a:endParaRPr lang="en-IN" sz="2200" i="1" dirty="0">
              <a:latin typeface="Calibri" panose="020F0502020204030204" pitchFamily="34" charset="0"/>
            </a:endParaRPr>
          </a:p>
          <a:p>
            <a:pPr marL="723900" lvl="3" indent="-368300" algn="just">
              <a:buSzPct val="70000"/>
              <a:buFont typeface="Arial" pitchFamily="34" charset="0"/>
              <a:buChar char="•"/>
              <a:defRPr/>
            </a:pPr>
            <a:r>
              <a:rPr lang="en-IN" sz="2200" i="1" dirty="0" smtClean="0">
                <a:latin typeface="Calibri" panose="020F0502020204030204" pitchFamily="34" charset="0"/>
              </a:rPr>
              <a:t>About one-third of parents visited their daughter’s school in the month preceding the interview</a:t>
            </a:r>
          </a:p>
          <a:p>
            <a:pPr marL="723900" lvl="3" indent="-368300" algn="just">
              <a:buSzPct val="70000"/>
              <a:buFont typeface="Arial" pitchFamily="34" charset="0"/>
              <a:buChar char="•"/>
              <a:defRPr/>
            </a:pPr>
            <a:endParaRPr lang="en-US" sz="2200" i="1" dirty="0">
              <a:latin typeface="Calibri" panose="020F0502020204030204" pitchFamily="34" charset="0"/>
            </a:endParaRPr>
          </a:p>
          <a:p>
            <a:pPr marL="342900" lvl="2" indent="-342900" algn="just">
              <a:buSzPct val="70000"/>
              <a:buFont typeface="Arial" panose="020B0604020202020204" pitchFamily="34" charset="0"/>
              <a:buChar char="•"/>
              <a:defRPr/>
            </a:pPr>
            <a:r>
              <a:rPr lang="en-US" sz="2400" b="1" dirty="0" smtClean="0">
                <a:latin typeface="Calibri" panose="020F0502020204030204" pitchFamily="34" charset="0"/>
              </a:rPr>
              <a:t>Many parents don’t consider interacting with their children’s school important</a:t>
            </a:r>
          </a:p>
          <a:p>
            <a:pPr marL="914400" lvl="4" algn="just">
              <a:buSzPct val="70000"/>
              <a:defRPr/>
            </a:pPr>
            <a:endParaRPr lang="en-IN" sz="2200" i="1" dirty="0" smtClean="0">
              <a:latin typeface="Calibri" panose="020F0502020204030204" pitchFamily="34" charset="0"/>
            </a:endParaRPr>
          </a:p>
          <a:p>
            <a:pPr marL="914400" lvl="4" algn="just">
              <a:buSzPct val="70000"/>
              <a:defRPr/>
            </a:pPr>
            <a:r>
              <a:rPr lang="en-IN" sz="2200" i="1" dirty="0" smtClean="0">
                <a:latin typeface="Calibri" panose="020F0502020204030204" pitchFamily="34" charset="0"/>
              </a:rPr>
              <a:t>Our </a:t>
            </a:r>
            <a:r>
              <a:rPr lang="en-IN" sz="2200" i="1" dirty="0">
                <a:latin typeface="Calibri" panose="020F0502020204030204" pitchFamily="34" charset="0"/>
              </a:rPr>
              <a:t>duty is to send children to school, why should we visit </a:t>
            </a:r>
            <a:r>
              <a:rPr lang="en-IN" sz="2200" i="1" dirty="0" smtClean="0">
                <a:latin typeface="Calibri" panose="020F0502020204030204" pitchFamily="34" charset="0"/>
              </a:rPr>
              <a:t>schools?</a:t>
            </a:r>
            <a:endParaRPr lang="en-US" sz="2200" b="1" i="1" dirty="0">
              <a:latin typeface="Calibri" panose="020F0502020204030204" pitchFamily="34" charset="0"/>
            </a:endParaRPr>
          </a:p>
        </p:txBody>
      </p:sp>
      <p:sp>
        <p:nvSpPr>
          <p:cNvPr id="7" name="TextBox 6"/>
          <p:cNvSpPr txBox="1"/>
          <p:nvPr/>
        </p:nvSpPr>
        <p:spPr>
          <a:xfrm>
            <a:off x="12643" y="116632"/>
            <a:ext cx="9174822" cy="523220"/>
          </a:xfrm>
          <a:prstGeom prst="rect">
            <a:avLst/>
          </a:prstGeom>
          <a:noFill/>
        </p:spPr>
        <p:txBody>
          <a:bodyPr wrap="square" rtlCol="0">
            <a:spAutoFit/>
          </a:bodyPr>
          <a:lstStyle/>
          <a:p>
            <a:r>
              <a:rPr lang="en-US" sz="2800" b="1" dirty="0" smtClean="0">
                <a:solidFill>
                  <a:srgbClr val="005581"/>
                </a:solidFill>
                <a:latin typeface="Calibri" panose="020F0502020204030204" pitchFamily="34" charset="0"/>
              </a:rPr>
              <a:t>Limited engagement of parents in girls’ education</a:t>
            </a:r>
            <a:endParaRPr lang="en-IN" sz="2800" b="1" dirty="0">
              <a:solidFill>
                <a:srgbClr val="005581"/>
              </a:solidFill>
              <a:latin typeface="Calibri" panose="020F0502020204030204" pitchFamily="34" charset="0"/>
            </a:endParaRPr>
          </a:p>
        </p:txBody>
      </p:sp>
      <p:sp>
        <p:nvSpPr>
          <p:cNvPr id="2" name="TextBox 1"/>
          <p:cNvSpPr txBox="1"/>
          <p:nvPr/>
        </p:nvSpPr>
        <p:spPr>
          <a:xfrm>
            <a:off x="107504" y="6597352"/>
            <a:ext cx="4392488" cy="246221"/>
          </a:xfrm>
          <a:prstGeom prst="rect">
            <a:avLst/>
          </a:prstGeom>
          <a:noFill/>
        </p:spPr>
        <p:txBody>
          <a:bodyPr wrap="square" rtlCol="0">
            <a:spAutoFit/>
          </a:bodyPr>
          <a:lstStyle/>
          <a:p>
            <a:r>
              <a:rPr lang="en-US" sz="1000" dirty="0" smtClean="0">
                <a:latin typeface="Calibri" panose="020F0502020204030204" pitchFamily="34" charset="0"/>
              </a:rPr>
              <a:t>Santhya et al., 2014</a:t>
            </a:r>
            <a:endParaRPr lang="en-IN" sz="1000" dirty="0">
              <a:latin typeface="Calibri" panose="020F0502020204030204" pitchFamily="34" charset="0"/>
            </a:endParaRPr>
          </a:p>
        </p:txBody>
      </p:sp>
    </p:spTree>
    <p:extLst>
      <p:ext uri="{BB962C8B-B14F-4D97-AF65-F5344CB8AC3E}">
        <p14:creationId xmlns:p14="http://schemas.microsoft.com/office/powerpoint/2010/main" val="38098250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536" y="2060848"/>
            <a:ext cx="9144000" cy="145285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0" kern="1200">
                <a:solidFill>
                  <a:srgbClr val="003A5D"/>
                </a:solidFill>
                <a:latin typeface="+mj-lt"/>
                <a:ea typeface="+mj-ea"/>
                <a:cs typeface="+mj-cs"/>
              </a:defRPr>
            </a:lvl1pPr>
          </a:lstStyle>
          <a:p>
            <a:pPr algn="ctr"/>
            <a:r>
              <a:rPr lang="en-US" sz="4000" b="1" dirty="0" smtClean="0">
                <a:solidFill>
                  <a:srgbClr val="005581"/>
                </a:solidFill>
                <a:latin typeface="Calibri" panose="020F0502020204030204" pitchFamily="34" charset="0"/>
              </a:rPr>
              <a:t>What works to promote girls’ secondary education?</a:t>
            </a:r>
            <a:endParaRPr lang="en-US" sz="4000" b="1" dirty="0">
              <a:solidFill>
                <a:srgbClr val="005581"/>
              </a:solidFill>
              <a:latin typeface="Calibri" panose="020F0502020204030204" pitchFamily="34" charset="0"/>
            </a:endParaRPr>
          </a:p>
        </p:txBody>
      </p:sp>
    </p:spTree>
    <p:extLst>
      <p:ext uri="{BB962C8B-B14F-4D97-AF65-F5344CB8AC3E}">
        <p14:creationId xmlns:p14="http://schemas.microsoft.com/office/powerpoint/2010/main" val="1719574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643" y="116632"/>
            <a:ext cx="9174822" cy="430887"/>
          </a:xfrm>
          <a:prstGeom prst="rect">
            <a:avLst/>
          </a:prstGeom>
          <a:noFill/>
        </p:spPr>
        <p:txBody>
          <a:bodyPr wrap="square" rtlCol="0">
            <a:spAutoFit/>
          </a:bodyPr>
          <a:lstStyle/>
          <a:p>
            <a:r>
              <a:rPr lang="en-US" sz="2200" b="1" dirty="0" smtClean="0">
                <a:solidFill>
                  <a:srgbClr val="005581"/>
                </a:solidFill>
                <a:latin typeface="Calibri" panose="020F0502020204030204" pitchFamily="34" charset="0"/>
              </a:rPr>
              <a:t>Evidence on the effectiveness of approaches to promote girls’ education</a:t>
            </a:r>
            <a:endParaRPr lang="en-IN" sz="2200" b="1" dirty="0">
              <a:solidFill>
                <a:srgbClr val="005581"/>
              </a:solidFill>
              <a:latin typeface="Calibri" panose="020F0502020204030204" pitchFamily="34" charset="0"/>
            </a:endParaRPr>
          </a:p>
        </p:txBody>
      </p:sp>
      <p:sp>
        <p:nvSpPr>
          <p:cNvPr id="2" name="TextBox 1"/>
          <p:cNvSpPr txBox="1"/>
          <p:nvPr/>
        </p:nvSpPr>
        <p:spPr>
          <a:xfrm>
            <a:off x="107504" y="6597352"/>
            <a:ext cx="4392488" cy="246221"/>
          </a:xfrm>
          <a:prstGeom prst="rect">
            <a:avLst/>
          </a:prstGeom>
          <a:noFill/>
        </p:spPr>
        <p:txBody>
          <a:bodyPr wrap="square" rtlCol="0">
            <a:spAutoFit/>
          </a:bodyPr>
          <a:lstStyle/>
          <a:p>
            <a:r>
              <a:rPr lang="en-US" sz="1000" dirty="0" smtClean="0">
                <a:latin typeface="Calibri" panose="020F0502020204030204" pitchFamily="34" charset="0"/>
              </a:rPr>
              <a:t>Lloyd and Young, 2009</a:t>
            </a:r>
            <a:endParaRPr lang="en-IN" sz="10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31504588"/>
              </p:ext>
            </p:extLst>
          </p:nvPr>
        </p:nvGraphicFramePr>
        <p:xfrm>
          <a:off x="323528" y="980728"/>
          <a:ext cx="8496944" cy="4820920"/>
        </p:xfrm>
        <a:graphic>
          <a:graphicData uri="http://schemas.openxmlformats.org/drawingml/2006/table">
            <a:tbl>
              <a:tblPr firstRow="1" bandRow="1">
                <a:tableStyleId>{5C22544A-7EE6-4342-B048-85BDC9FD1C3A}</a:tableStyleId>
              </a:tblPr>
              <a:tblGrid>
                <a:gridCol w="5976664"/>
                <a:gridCol w="2520280"/>
              </a:tblGrid>
              <a:tr h="370840">
                <a:tc>
                  <a:txBody>
                    <a:bodyPr/>
                    <a:lstStyle/>
                    <a:p>
                      <a:r>
                        <a:rPr lang="en-US" dirty="0" smtClean="0"/>
                        <a:t>Strategies</a:t>
                      </a:r>
                      <a:endParaRPr lang="en-IN" dirty="0"/>
                    </a:p>
                  </a:txBody>
                  <a:tcPr/>
                </a:tc>
                <a:tc>
                  <a:txBody>
                    <a:bodyPr/>
                    <a:lstStyle/>
                    <a:p>
                      <a:r>
                        <a:rPr lang="en-US" dirty="0" smtClean="0"/>
                        <a:t>Strength</a:t>
                      </a:r>
                      <a:r>
                        <a:rPr lang="en-US" baseline="0" dirty="0" smtClean="0"/>
                        <a:t> of evidence</a:t>
                      </a:r>
                      <a:endParaRPr lang="en-IN" dirty="0"/>
                    </a:p>
                  </a:txBody>
                  <a:tcPr/>
                </a:tc>
              </a:tr>
              <a:tr h="370840">
                <a:tc>
                  <a:txBody>
                    <a:bodyPr/>
                    <a:lstStyle/>
                    <a:p>
                      <a:r>
                        <a:rPr lang="en-US" dirty="0" smtClean="0"/>
                        <a:t>Demand-side</a:t>
                      </a:r>
                      <a:r>
                        <a:rPr lang="en-US" baseline="0" dirty="0" smtClean="0"/>
                        <a:t> strategies</a:t>
                      </a:r>
                      <a:endParaRPr lang="en-IN" dirty="0"/>
                    </a:p>
                  </a:txBody>
                  <a:tcPr/>
                </a:tc>
                <a:tc>
                  <a:txBody>
                    <a:bodyPr/>
                    <a:lstStyle/>
                    <a:p>
                      <a:endParaRPr lang="en-IN"/>
                    </a:p>
                  </a:txBody>
                  <a:tcPr/>
                </a:tc>
              </a:tr>
              <a:tr h="370840">
                <a:tc>
                  <a:txBody>
                    <a:bodyPr/>
                    <a:lstStyle/>
                    <a:p>
                      <a:r>
                        <a:rPr lang="en-US" dirty="0" smtClean="0"/>
                        <a:t>Scholarships</a:t>
                      </a:r>
                      <a:r>
                        <a:rPr lang="en-US" baseline="0" dirty="0" smtClean="0"/>
                        <a:t> and stipends</a:t>
                      </a:r>
                      <a:endParaRPr lang="en-IN" dirty="0"/>
                    </a:p>
                  </a:txBody>
                  <a:tcPr/>
                </a:tc>
                <a:tc>
                  <a:txBody>
                    <a:bodyPr/>
                    <a:lstStyle/>
                    <a:p>
                      <a:r>
                        <a:rPr lang="en-US" dirty="0" smtClean="0"/>
                        <a:t>Successful</a:t>
                      </a:r>
                      <a:endParaRPr lang="en-IN" dirty="0"/>
                    </a:p>
                  </a:txBody>
                  <a:tcPr/>
                </a:tc>
              </a:tr>
              <a:tr h="370840">
                <a:tc>
                  <a:txBody>
                    <a:bodyPr/>
                    <a:lstStyle/>
                    <a:p>
                      <a:r>
                        <a:rPr lang="en-US" dirty="0" smtClean="0"/>
                        <a:t>Transportation and boarding</a:t>
                      </a:r>
                      <a:endParaRPr lang="en-IN" dirty="0"/>
                    </a:p>
                  </a:txBody>
                  <a:tcPr/>
                </a:tc>
                <a:tc>
                  <a:txBody>
                    <a:bodyPr/>
                    <a:lstStyle/>
                    <a:p>
                      <a:r>
                        <a:rPr lang="en-US" dirty="0" smtClean="0"/>
                        <a:t>Promising</a:t>
                      </a:r>
                      <a:endParaRPr lang="en-IN" dirty="0"/>
                    </a:p>
                  </a:txBody>
                  <a:tcPr/>
                </a:tc>
              </a:tr>
              <a:tr h="370840">
                <a:tc>
                  <a:txBody>
                    <a:bodyPr/>
                    <a:lstStyle/>
                    <a:p>
                      <a:r>
                        <a:rPr lang="en-US" dirty="0" smtClean="0"/>
                        <a:t>Community</a:t>
                      </a:r>
                      <a:r>
                        <a:rPr lang="en-US" baseline="0" dirty="0" smtClean="0"/>
                        <a:t> engagement in girls’ education</a:t>
                      </a:r>
                      <a:endParaRPr lang="en-IN" dirty="0"/>
                    </a:p>
                  </a:txBody>
                  <a:tcPr/>
                </a:tc>
                <a:tc>
                  <a:txBody>
                    <a:bodyPr/>
                    <a:lstStyle/>
                    <a:p>
                      <a:r>
                        <a:rPr lang="en-US" dirty="0" smtClean="0"/>
                        <a:t>Promising</a:t>
                      </a:r>
                      <a:endParaRPr lang="en-IN" dirty="0"/>
                    </a:p>
                  </a:txBody>
                  <a:tcPr/>
                </a:tc>
              </a:tr>
              <a:tr h="370840">
                <a:tc>
                  <a:txBody>
                    <a:bodyPr/>
                    <a:lstStyle/>
                    <a:p>
                      <a:r>
                        <a:rPr lang="en-US" dirty="0" smtClean="0"/>
                        <a:t>Safety policies and training;</a:t>
                      </a:r>
                      <a:r>
                        <a:rPr lang="en-US" baseline="0" dirty="0" smtClean="0"/>
                        <a:t> codes of conduct for teachers</a:t>
                      </a:r>
                      <a:endParaRPr lang="en-IN" dirty="0"/>
                    </a:p>
                  </a:txBody>
                  <a:tcPr/>
                </a:tc>
                <a:tc>
                  <a:txBody>
                    <a:bodyPr/>
                    <a:lstStyle/>
                    <a:p>
                      <a:r>
                        <a:rPr lang="en-US" dirty="0" smtClean="0"/>
                        <a:t>Promising</a:t>
                      </a:r>
                      <a:endParaRPr lang="en-IN" dirty="0"/>
                    </a:p>
                  </a:txBody>
                  <a:tcPr/>
                </a:tc>
              </a:tr>
              <a:tr h="370840">
                <a:tc>
                  <a:txBody>
                    <a:bodyPr/>
                    <a:lstStyle/>
                    <a:p>
                      <a:r>
                        <a:rPr lang="en-US" dirty="0" smtClean="0"/>
                        <a:t>Toilets</a:t>
                      </a:r>
                      <a:r>
                        <a:rPr lang="en-US" baseline="0" dirty="0" smtClean="0"/>
                        <a:t> and provision of sanitary supplies</a:t>
                      </a:r>
                      <a:endParaRPr lang="en-IN" dirty="0"/>
                    </a:p>
                  </a:txBody>
                  <a:tcPr/>
                </a:tc>
                <a:tc>
                  <a:txBody>
                    <a:bodyPr/>
                    <a:lstStyle/>
                    <a:p>
                      <a:r>
                        <a:rPr lang="en-US" dirty="0" smtClean="0"/>
                        <a:t>Unlikely </a:t>
                      </a:r>
                      <a:endParaRPr lang="en-IN" dirty="0"/>
                    </a:p>
                  </a:txBody>
                  <a:tcPr/>
                </a:tc>
              </a:tr>
              <a:tr h="370840">
                <a:tc>
                  <a:txBody>
                    <a:bodyPr/>
                    <a:lstStyle/>
                    <a:p>
                      <a:r>
                        <a:rPr lang="en-US" dirty="0" smtClean="0"/>
                        <a:t>Supply-side</a:t>
                      </a:r>
                      <a:r>
                        <a:rPr lang="en-US" baseline="0" dirty="0" smtClean="0"/>
                        <a:t> strategies</a:t>
                      </a:r>
                      <a:endParaRPr lang="en-IN" dirty="0"/>
                    </a:p>
                  </a:txBody>
                  <a:tcPr/>
                </a:tc>
                <a:tc>
                  <a:txBody>
                    <a:bodyPr/>
                    <a:lstStyle/>
                    <a:p>
                      <a:endParaRPr lang="en-IN" dirty="0"/>
                    </a:p>
                  </a:txBody>
                  <a:tcPr/>
                </a:tc>
              </a:tr>
              <a:tr h="370840">
                <a:tc>
                  <a:txBody>
                    <a:bodyPr/>
                    <a:lstStyle/>
                    <a:p>
                      <a:r>
                        <a:rPr lang="en-US" dirty="0" smtClean="0"/>
                        <a:t>Creation of non-formal educational </a:t>
                      </a:r>
                      <a:r>
                        <a:rPr lang="en-US" dirty="0" err="1" smtClean="0"/>
                        <a:t>programmes</a:t>
                      </a:r>
                      <a:endParaRPr lang="en-IN" dirty="0"/>
                    </a:p>
                  </a:txBody>
                  <a:tcPr/>
                </a:tc>
                <a:tc>
                  <a:txBody>
                    <a:bodyPr/>
                    <a:lstStyle/>
                    <a:p>
                      <a:r>
                        <a:rPr lang="en-US" dirty="0" smtClean="0"/>
                        <a:t>Promising</a:t>
                      </a:r>
                      <a:endParaRPr lang="en-IN" dirty="0"/>
                    </a:p>
                  </a:txBody>
                  <a:tcPr/>
                </a:tc>
              </a:tr>
              <a:tr h="370840">
                <a:tc>
                  <a:txBody>
                    <a:bodyPr/>
                    <a:lstStyle/>
                    <a:p>
                      <a:r>
                        <a:rPr lang="en-US" dirty="0" smtClean="0"/>
                        <a:t>Recruitment</a:t>
                      </a:r>
                      <a:r>
                        <a:rPr lang="en-US" baseline="0" dirty="0" smtClean="0"/>
                        <a:t>/training of female teachers, para-teachers</a:t>
                      </a:r>
                      <a:endParaRPr lang="en-IN" dirty="0"/>
                    </a:p>
                  </a:txBody>
                  <a:tcPr/>
                </a:tc>
                <a:tc>
                  <a:txBody>
                    <a:bodyPr/>
                    <a:lstStyle/>
                    <a:p>
                      <a:r>
                        <a:rPr lang="en-US" dirty="0" smtClean="0"/>
                        <a:t>Successful</a:t>
                      </a:r>
                      <a:endParaRPr lang="en-IN" dirty="0"/>
                    </a:p>
                  </a:txBody>
                  <a:tcPr/>
                </a:tc>
              </a:tr>
              <a:tr h="370840">
                <a:tc>
                  <a:txBody>
                    <a:bodyPr/>
                    <a:lstStyle/>
                    <a:p>
                      <a:r>
                        <a:rPr lang="en-US" dirty="0" smtClean="0"/>
                        <a:t>Gender training for teachers</a:t>
                      </a:r>
                      <a:endParaRPr lang="en-IN" dirty="0"/>
                    </a:p>
                  </a:txBody>
                  <a:tcPr/>
                </a:tc>
                <a:tc>
                  <a:txBody>
                    <a:bodyPr/>
                    <a:lstStyle/>
                    <a:p>
                      <a:r>
                        <a:rPr lang="en-US" dirty="0" smtClean="0"/>
                        <a:t>Promising</a:t>
                      </a:r>
                      <a:endParaRPr lang="en-IN" dirty="0"/>
                    </a:p>
                  </a:txBody>
                  <a:tcPr/>
                </a:tc>
              </a:tr>
              <a:tr h="370840">
                <a:tc>
                  <a:txBody>
                    <a:bodyPr/>
                    <a:lstStyle/>
                    <a:p>
                      <a:r>
                        <a:rPr lang="en-US" dirty="0" smtClean="0"/>
                        <a:t>Mentoring, tutoring and peer support</a:t>
                      </a:r>
                      <a:endParaRPr lang="en-IN" dirty="0"/>
                    </a:p>
                  </a:txBody>
                  <a:tcPr/>
                </a:tc>
                <a:tc>
                  <a:txBody>
                    <a:bodyPr/>
                    <a:lstStyle/>
                    <a:p>
                      <a:r>
                        <a:rPr lang="en-US" dirty="0" smtClean="0"/>
                        <a:t>Promising</a:t>
                      </a:r>
                      <a:endParaRPr lang="en-IN" dirty="0"/>
                    </a:p>
                  </a:txBody>
                  <a:tcPr/>
                </a:tc>
              </a:tr>
              <a:tr h="370840">
                <a:tc>
                  <a:txBody>
                    <a:bodyPr/>
                    <a:lstStyle/>
                    <a:p>
                      <a:r>
                        <a:rPr lang="en-US" dirty="0" smtClean="0"/>
                        <a:t>Life skills/literacy/livelihoods training</a:t>
                      </a:r>
                      <a:endParaRPr lang="en-IN" dirty="0"/>
                    </a:p>
                  </a:txBody>
                  <a:tcPr/>
                </a:tc>
                <a:tc>
                  <a:txBody>
                    <a:bodyPr/>
                    <a:lstStyle/>
                    <a:p>
                      <a:r>
                        <a:rPr lang="en-US" dirty="0" smtClean="0"/>
                        <a:t>Promising</a:t>
                      </a:r>
                      <a:endParaRPr lang="en-IN" dirty="0"/>
                    </a:p>
                  </a:txBody>
                  <a:tcPr/>
                </a:tc>
              </a:tr>
            </a:tbl>
          </a:graphicData>
        </a:graphic>
      </p:graphicFrame>
    </p:spTree>
    <p:extLst>
      <p:ext uri="{BB962C8B-B14F-4D97-AF65-F5344CB8AC3E}">
        <p14:creationId xmlns:p14="http://schemas.microsoft.com/office/powerpoint/2010/main" val="10645770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735832"/>
            <a:ext cx="8229600" cy="2773288"/>
          </a:xfrm>
        </p:spPr>
        <p:txBody>
          <a:bodyPr>
            <a:normAutofit/>
          </a:bodyPr>
          <a:lstStyle/>
          <a:p>
            <a:pPr marL="0" indent="0">
              <a:buNone/>
            </a:pPr>
            <a:r>
              <a:rPr lang="en-US" sz="2800" b="1" i="1" dirty="0" smtClean="0">
                <a:solidFill>
                  <a:schemeClr val="tx1"/>
                </a:solidFill>
                <a:latin typeface="Calibri" pitchFamily="34" charset="0"/>
              </a:rPr>
              <a:t>Educating girls offers the best hope of cutting into the cycle of female deprivation. When one takes into account all its benefits, educating girls yields a higher rate of return than any other investment available in the developing world </a:t>
            </a:r>
          </a:p>
          <a:p>
            <a:pPr marL="0" indent="0">
              <a:buNone/>
            </a:pPr>
            <a:r>
              <a:rPr lang="en-US" sz="2800" b="1" i="1" dirty="0">
                <a:latin typeface="Calibri" pitchFamily="34" charset="0"/>
              </a:rPr>
              <a:t>	</a:t>
            </a:r>
            <a:r>
              <a:rPr lang="en-US" sz="2800" b="1" i="1" dirty="0" smtClean="0">
                <a:latin typeface="Calibri" pitchFamily="34" charset="0"/>
              </a:rPr>
              <a:t>		</a:t>
            </a:r>
            <a:r>
              <a:rPr lang="en-US" sz="2000" b="1" i="1" dirty="0" smtClean="0">
                <a:latin typeface="Calibri" pitchFamily="34" charset="0"/>
              </a:rPr>
              <a:t>Lawrence H. Summers</a:t>
            </a:r>
            <a:endParaRPr lang="en-US" sz="2800" b="1" i="1" dirty="0">
              <a:latin typeface="Calibri" pitchFamily="34" charset="0"/>
            </a:endParaRPr>
          </a:p>
        </p:txBody>
      </p:sp>
    </p:spTree>
    <p:extLst>
      <p:ext uri="{BB962C8B-B14F-4D97-AF65-F5344CB8AC3E}">
        <p14:creationId xmlns:p14="http://schemas.microsoft.com/office/powerpoint/2010/main" val="9745657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735832"/>
            <a:ext cx="8229600" cy="2773288"/>
          </a:xfrm>
        </p:spPr>
        <p:txBody>
          <a:bodyPr>
            <a:normAutofit/>
          </a:bodyPr>
          <a:lstStyle/>
          <a:p>
            <a:pPr marL="0" indent="0">
              <a:buNone/>
            </a:pPr>
            <a:r>
              <a:rPr lang="en-US" sz="2800" b="1" i="1" dirty="0" smtClean="0">
                <a:solidFill>
                  <a:schemeClr val="tx1"/>
                </a:solidFill>
                <a:latin typeface="Calibri" pitchFamily="34" charset="0"/>
              </a:rPr>
              <a:t>If we continue to leave vast sections of the people of the world outside the orbit of education, we make the world not only less just but also less secure</a:t>
            </a:r>
          </a:p>
          <a:p>
            <a:pPr marL="0" indent="0">
              <a:buNone/>
            </a:pPr>
            <a:r>
              <a:rPr lang="en-US" sz="2800" b="1" i="1" dirty="0">
                <a:latin typeface="Calibri" pitchFamily="34" charset="0"/>
              </a:rPr>
              <a:t>	</a:t>
            </a:r>
            <a:r>
              <a:rPr lang="en-US" sz="2800" b="1" i="1" dirty="0" smtClean="0">
                <a:latin typeface="Calibri" pitchFamily="34" charset="0"/>
              </a:rPr>
              <a:t>		</a:t>
            </a:r>
            <a:r>
              <a:rPr lang="en-US" sz="2000" b="1" i="1" dirty="0" smtClean="0">
                <a:latin typeface="Calibri" pitchFamily="34" charset="0"/>
              </a:rPr>
              <a:t>Amartya Sen</a:t>
            </a:r>
            <a:endParaRPr lang="en-US" sz="2800" b="1" i="1" dirty="0">
              <a:latin typeface="Calibri" pitchFamily="34" charset="0"/>
            </a:endParaRPr>
          </a:p>
        </p:txBody>
      </p:sp>
    </p:spTree>
    <p:extLst>
      <p:ext uri="{BB962C8B-B14F-4D97-AF65-F5344CB8AC3E}">
        <p14:creationId xmlns:p14="http://schemas.microsoft.com/office/powerpoint/2010/main" val="20831960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2643" y="836712"/>
            <a:ext cx="9131357" cy="5539978"/>
          </a:xfrm>
          <a:prstGeom prst="rect">
            <a:avLst/>
          </a:prstGeom>
          <a:noFill/>
          <a:ln w="9525">
            <a:noFill/>
            <a:miter lim="800000"/>
            <a:headEnd/>
            <a:tailEnd/>
          </a:ln>
        </p:spPr>
        <p:txBody>
          <a:bodyPr wrap="square">
            <a:spAutoFit/>
          </a:bodyPr>
          <a:lstStyle/>
          <a:p>
            <a:pPr marL="177800" lvl="2" indent="-177800" algn="just">
              <a:spcBef>
                <a:spcPts val="0"/>
              </a:spcBef>
              <a:buSzPct val="70000"/>
              <a:buFont typeface="Arial" pitchFamily="34" charset="0"/>
              <a:buChar char="•"/>
              <a:defRPr/>
            </a:pPr>
            <a:r>
              <a:rPr lang="en-IN" sz="2400" b="1" dirty="0" smtClean="0">
                <a:latin typeface="Calibri" panose="020F0502020204030204" pitchFamily="34" charset="0"/>
              </a:rPr>
              <a:t>Education for All, Dakar Framework for Action (2000)</a:t>
            </a:r>
          </a:p>
          <a:p>
            <a:pPr marL="723900" lvl="3" indent="-368300" algn="just">
              <a:buSzPct val="70000"/>
              <a:buFont typeface="Arial" pitchFamily="34" charset="0"/>
              <a:buChar char="•"/>
              <a:defRPr/>
            </a:pPr>
            <a:r>
              <a:rPr lang="en-US" sz="2200" i="1" dirty="0" smtClean="0">
                <a:latin typeface="Calibri" panose="020F0502020204030204" pitchFamily="34" charset="0"/>
              </a:rPr>
              <a:t>Ensuring that by 2015 all children – particularly girls, children in difficult circumstances and those belonging to ethnic minorities – have access to complete free and compulsory primary education of good quality  </a:t>
            </a:r>
            <a:endParaRPr lang="en-IN" sz="2200" i="1" dirty="0" smtClean="0">
              <a:latin typeface="Calibri" panose="020F0502020204030204" pitchFamily="34" charset="0"/>
            </a:endParaRPr>
          </a:p>
          <a:p>
            <a:pPr marL="723900" lvl="3" indent="-368300" algn="just">
              <a:buSzPct val="70000"/>
              <a:buFont typeface="Arial" pitchFamily="34" charset="0"/>
              <a:buChar char="•"/>
              <a:defRPr/>
            </a:pPr>
            <a:r>
              <a:rPr lang="en-IN" sz="2200" i="1" dirty="0" smtClean="0">
                <a:latin typeface="Calibri" panose="020F0502020204030204" pitchFamily="34" charset="0"/>
              </a:rPr>
              <a:t>Eliminating gender disparities in primary and secondary education by 2005 and achieving gender equality in education by 2015, with a focus on ensuring girls’ full and equal access to and achievement in basic education of good quality  </a:t>
            </a:r>
            <a:r>
              <a:rPr lang="en-US" sz="2000" b="1" dirty="0" smtClean="0">
                <a:latin typeface="Calibri" panose="020F0502020204030204" pitchFamily="34" charset="0"/>
              </a:rPr>
              <a:t> </a:t>
            </a:r>
            <a:endParaRPr lang="en-US" sz="2000" b="1" dirty="0">
              <a:latin typeface="Calibri" panose="020F0502020204030204" pitchFamily="34" charset="0"/>
            </a:endParaRPr>
          </a:p>
          <a:p>
            <a:pPr marL="446088" lvl="2" indent="-174625" algn="just">
              <a:spcBef>
                <a:spcPts val="0"/>
              </a:spcBef>
              <a:buSzPct val="70000"/>
              <a:buFont typeface="Arial" pitchFamily="34" charset="0"/>
              <a:buChar char="•"/>
              <a:defRPr/>
            </a:pPr>
            <a:endParaRPr lang="en-IN" sz="2000" b="1" dirty="0" smtClean="0">
              <a:latin typeface="Calibri" panose="020F0502020204030204" pitchFamily="34" charset="0"/>
            </a:endParaRPr>
          </a:p>
          <a:p>
            <a:pPr marL="177800" lvl="2" indent="-177800" algn="just">
              <a:buSzPct val="70000"/>
              <a:buFont typeface="Arial" pitchFamily="34" charset="0"/>
              <a:buChar char="•"/>
              <a:defRPr/>
            </a:pPr>
            <a:r>
              <a:rPr lang="en-IN" sz="2400" b="1" dirty="0" smtClean="0">
                <a:latin typeface="Calibri" panose="020F0502020204030204" pitchFamily="34" charset="0"/>
              </a:rPr>
              <a:t>Millennium Development Goals (2000)</a:t>
            </a:r>
          </a:p>
          <a:p>
            <a:pPr marL="723900" lvl="3" indent="-368300" algn="just">
              <a:buSzPct val="70000"/>
              <a:buFont typeface="Arial" pitchFamily="34" charset="0"/>
              <a:buChar char="•"/>
              <a:defRPr/>
            </a:pPr>
            <a:r>
              <a:rPr lang="en-IN" sz="2200" i="1" dirty="0" smtClean="0">
                <a:latin typeface="Calibri" panose="020F0502020204030204" pitchFamily="34" charset="0"/>
              </a:rPr>
              <a:t>MDG 2 – Achieve universal primary education- </a:t>
            </a:r>
            <a:r>
              <a:rPr lang="en-IN" sz="2200" i="1" dirty="0">
                <a:latin typeface="Calibri" pitchFamily="34" charset="0"/>
              </a:rPr>
              <a:t>Ensure that, by 2015, children everywhere, boys and girls alike, will be able to complete a full course of primary schooling</a:t>
            </a:r>
            <a:r>
              <a:rPr lang="en-IN" sz="2200" i="1" dirty="0" smtClean="0">
                <a:latin typeface="Calibri" panose="020F0502020204030204" pitchFamily="34" charset="0"/>
              </a:rPr>
              <a:t> </a:t>
            </a:r>
            <a:endParaRPr lang="en-IN" sz="2200" i="1" dirty="0">
              <a:latin typeface="Calibri" panose="020F0502020204030204" pitchFamily="34" charset="0"/>
            </a:endParaRPr>
          </a:p>
          <a:p>
            <a:pPr marL="723900" lvl="3" indent="-368300" algn="just">
              <a:buSzPct val="70000"/>
              <a:buFont typeface="Arial" pitchFamily="34" charset="0"/>
              <a:buChar char="•"/>
              <a:defRPr/>
            </a:pPr>
            <a:r>
              <a:rPr lang="en-IN" sz="2200" i="1" dirty="0" smtClean="0">
                <a:latin typeface="Calibri" panose="020F0502020204030204" pitchFamily="34" charset="0"/>
              </a:rPr>
              <a:t>MDG 3 – Promote gender equality and empower women - </a:t>
            </a:r>
            <a:r>
              <a:rPr lang="en-IN" sz="2200" i="1" dirty="0">
                <a:latin typeface="Calibri" pitchFamily="34" charset="0"/>
              </a:rPr>
              <a:t>Eliminate gender disparity in primary and secondary education, preferably by 2005, and in all levels of education no later than 2015</a:t>
            </a:r>
            <a:endParaRPr lang="en-US" sz="2200" i="1" dirty="0">
              <a:latin typeface="Calibri" panose="020F0502020204030204" pitchFamily="34" charset="0"/>
            </a:endParaRPr>
          </a:p>
        </p:txBody>
      </p:sp>
      <p:sp>
        <p:nvSpPr>
          <p:cNvPr id="7" name="TextBox 6"/>
          <p:cNvSpPr txBox="1"/>
          <p:nvPr/>
        </p:nvSpPr>
        <p:spPr>
          <a:xfrm>
            <a:off x="12643" y="116632"/>
            <a:ext cx="9174822" cy="523220"/>
          </a:xfrm>
          <a:prstGeom prst="rect">
            <a:avLst/>
          </a:prstGeom>
          <a:noFill/>
        </p:spPr>
        <p:txBody>
          <a:bodyPr wrap="square" rtlCol="0">
            <a:spAutoFit/>
          </a:bodyPr>
          <a:lstStyle/>
          <a:p>
            <a:r>
              <a:rPr lang="en-US" sz="2800" b="1" dirty="0" smtClean="0">
                <a:solidFill>
                  <a:srgbClr val="005581"/>
                </a:solidFill>
                <a:latin typeface="Calibri" panose="020F0502020204030204" pitchFamily="34" charset="0"/>
              </a:rPr>
              <a:t>International commitments </a:t>
            </a:r>
            <a:r>
              <a:rPr lang="en-US" sz="2800" b="1" dirty="0">
                <a:solidFill>
                  <a:srgbClr val="005581"/>
                </a:solidFill>
                <a:latin typeface="Calibri" panose="020F0502020204030204" pitchFamily="34" charset="0"/>
              </a:rPr>
              <a:t>to </a:t>
            </a:r>
            <a:r>
              <a:rPr lang="en-US" sz="2800" b="1" dirty="0" smtClean="0">
                <a:solidFill>
                  <a:srgbClr val="005581"/>
                </a:solidFill>
                <a:latin typeface="Calibri" panose="020F0502020204030204" pitchFamily="34" charset="0"/>
              </a:rPr>
              <a:t>promoting girls’ education</a:t>
            </a:r>
            <a:endParaRPr lang="en-IN" sz="2800" b="1" dirty="0">
              <a:solidFill>
                <a:srgbClr val="005581"/>
              </a:solidFill>
              <a:latin typeface="Calibri" panose="020F0502020204030204" pitchFamily="34" charset="0"/>
            </a:endParaRPr>
          </a:p>
        </p:txBody>
      </p:sp>
    </p:spTree>
    <p:extLst>
      <p:ext uri="{BB962C8B-B14F-4D97-AF65-F5344CB8AC3E}">
        <p14:creationId xmlns:p14="http://schemas.microsoft.com/office/powerpoint/2010/main" val="26673682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536" y="2060848"/>
            <a:ext cx="9144000" cy="145285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0" kern="1200">
                <a:solidFill>
                  <a:srgbClr val="003A5D"/>
                </a:solidFill>
                <a:latin typeface="+mj-lt"/>
                <a:ea typeface="+mj-ea"/>
                <a:cs typeface="+mj-cs"/>
              </a:defRPr>
            </a:lvl1pPr>
          </a:lstStyle>
          <a:p>
            <a:pPr algn="ctr"/>
            <a:r>
              <a:rPr lang="en-US" sz="4000" b="1" dirty="0" smtClean="0">
                <a:solidFill>
                  <a:srgbClr val="005581"/>
                </a:solidFill>
                <a:latin typeface="Calibri" panose="020F0502020204030204" pitchFamily="34" charset="0"/>
              </a:rPr>
              <a:t>How are girls faring?</a:t>
            </a:r>
            <a:endParaRPr lang="en-US" sz="4000" b="1" dirty="0">
              <a:solidFill>
                <a:srgbClr val="005581"/>
              </a:solidFill>
              <a:latin typeface="Calibri" panose="020F0502020204030204" pitchFamily="34" charset="0"/>
            </a:endParaRPr>
          </a:p>
        </p:txBody>
      </p:sp>
    </p:spTree>
    <p:extLst>
      <p:ext uri="{BB962C8B-B14F-4D97-AF65-F5344CB8AC3E}">
        <p14:creationId xmlns:p14="http://schemas.microsoft.com/office/powerpoint/2010/main" val="10940846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784976" cy="461665"/>
          </a:xfrm>
          <a:prstGeom prst="rect">
            <a:avLst/>
          </a:prstGeom>
          <a:noFill/>
        </p:spPr>
        <p:txBody>
          <a:bodyPr wrap="square" rtlCol="0">
            <a:spAutoFit/>
          </a:bodyPr>
          <a:lstStyle/>
          <a:p>
            <a:r>
              <a:rPr lang="en-US" sz="2400" b="1" dirty="0" smtClean="0">
                <a:solidFill>
                  <a:schemeClr val="accent2"/>
                </a:solidFill>
                <a:latin typeface="Calibri" panose="020F0502020204030204" pitchFamily="34" charset="0"/>
              </a:rPr>
              <a:t>School attendance among 10-14 </a:t>
            </a:r>
            <a:r>
              <a:rPr lang="en-US" sz="2400" b="1" dirty="0">
                <a:solidFill>
                  <a:schemeClr val="accent2"/>
                </a:solidFill>
                <a:latin typeface="Calibri" panose="020F0502020204030204" pitchFamily="34" charset="0"/>
              </a:rPr>
              <a:t>year-old </a:t>
            </a:r>
            <a:r>
              <a:rPr lang="en-US" sz="2400" b="1" dirty="0" smtClean="0">
                <a:solidFill>
                  <a:schemeClr val="accent2"/>
                </a:solidFill>
                <a:latin typeface="Calibri" panose="020F0502020204030204" pitchFamily="34" charset="0"/>
              </a:rPr>
              <a:t>girls, selected countries</a:t>
            </a:r>
            <a:endParaRPr lang="en-IN" sz="2400" b="1" dirty="0">
              <a:solidFill>
                <a:schemeClr val="accent2"/>
              </a:solidFill>
              <a:latin typeface="Calibri" panose="020F0502020204030204" pitchFamily="34" charset="0"/>
            </a:endParaRPr>
          </a:p>
        </p:txBody>
      </p:sp>
      <p:sp>
        <p:nvSpPr>
          <p:cNvPr id="4" name="TextBox 3"/>
          <p:cNvSpPr txBox="1"/>
          <p:nvPr/>
        </p:nvSpPr>
        <p:spPr>
          <a:xfrm>
            <a:off x="179512" y="5589240"/>
            <a:ext cx="8784976" cy="400110"/>
          </a:xfrm>
          <a:prstGeom prst="rect">
            <a:avLst/>
          </a:prstGeom>
          <a:noFill/>
        </p:spPr>
        <p:txBody>
          <a:bodyPr wrap="square" rtlCol="0">
            <a:spAutoFit/>
          </a:bodyPr>
          <a:lstStyle/>
          <a:p>
            <a:r>
              <a:rPr lang="en-US" sz="2000" b="1" dirty="0" smtClean="0">
                <a:latin typeface="Calibri" panose="020F0502020204030204" pitchFamily="34" charset="0"/>
              </a:rPr>
              <a:t>Most girls attend school into early adolescence </a:t>
            </a:r>
            <a:endParaRPr lang="en-IN" sz="2000" b="1" dirty="0">
              <a:latin typeface="Calibri" panose="020F0502020204030204" pitchFamily="34" charset="0"/>
            </a:endParaRPr>
          </a:p>
        </p:txBody>
      </p:sp>
      <p:sp>
        <p:nvSpPr>
          <p:cNvPr id="6" name="TextBox 5"/>
          <p:cNvSpPr txBox="1"/>
          <p:nvPr/>
        </p:nvSpPr>
        <p:spPr>
          <a:xfrm>
            <a:off x="179512" y="6597352"/>
            <a:ext cx="6480720" cy="246221"/>
          </a:xfrm>
          <a:prstGeom prst="rect">
            <a:avLst/>
          </a:prstGeom>
          <a:noFill/>
        </p:spPr>
        <p:txBody>
          <a:bodyPr wrap="square" rtlCol="0">
            <a:spAutoFit/>
          </a:bodyPr>
          <a:lstStyle/>
          <a:p>
            <a:r>
              <a:rPr lang="en-US" sz="1000" dirty="0" smtClean="0">
                <a:latin typeface="Calibri" panose="020F0502020204030204" pitchFamily="34" charset="0"/>
              </a:rPr>
              <a:t>Based on analysis of DHS data</a:t>
            </a:r>
            <a:endParaRPr lang="en-IN" sz="1000" dirty="0">
              <a:latin typeface="Calibri" panose="020F0502020204030204" pitchFamily="34" charset="0"/>
            </a:endParaRPr>
          </a:p>
        </p:txBody>
      </p:sp>
      <p:grpSp>
        <p:nvGrpSpPr>
          <p:cNvPr id="7" name="Group 6"/>
          <p:cNvGrpSpPr/>
          <p:nvPr/>
        </p:nvGrpSpPr>
        <p:grpSpPr>
          <a:xfrm>
            <a:off x="969431" y="991002"/>
            <a:ext cx="7563009" cy="3953032"/>
            <a:chOff x="969431" y="991002"/>
            <a:chExt cx="7563009" cy="3953032"/>
          </a:xfrm>
        </p:grpSpPr>
        <p:graphicFrame>
          <p:nvGraphicFramePr>
            <p:cNvPr id="61" name="Chart 60"/>
            <p:cNvGraphicFramePr>
              <a:graphicFrameLocks/>
            </p:cNvGraphicFramePr>
            <p:nvPr>
              <p:extLst>
                <p:ext uri="{D42A27DB-BD31-4B8C-83A1-F6EECF244321}">
                  <p14:modId xmlns:p14="http://schemas.microsoft.com/office/powerpoint/2010/main" val="3404521143"/>
                </p:ext>
              </p:extLst>
            </p:nvPr>
          </p:nvGraphicFramePr>
          <p:xfrm>
            <a:off x="969431" y="991002"/>
            <a:ext cx="7563009" cy="3953032"/>
          </p:xfrm>
          <a:graphic>
            <a:graphicData uri="http://schemas.openxmlformats.org/drawingml/2006/chart">
              <c:chart xmlns:c="http://schemas.openxmlformats.org/drawingml/2006/chart" xmlns:r="http://schemas.openxmlformats.org/officeDocument/2006/relationships" r:id="rId2"/>
            </a:graphicData>
          </a:graphic>
        </p:graphicFrame>
        <p:cxnSp>
          <p:nvCxnSpPr>
            <p:cNvPr id="62" name="Straight Arrow Connector 61"/>
            <p:cNvCxnSpPr/>
            <p:nvPr/>
          </p:nvCxnSpPr>
          <p:spPr>
            <a:xfrm flipV="1">
              <a:off x="1979712" y="1785498"/>
              <a:ext cx="0" cy="357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2399416" y="1497695"/>
              <a:ext cx="0" cy="777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3244944" y="1795230"/>
              <a:ext cx="0" cy="1322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3666718" y="1678392"/>
              <a:ext cx="0" cy="257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4932040" y="1687879"/>
              <a:ext cx="0" cy="133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207546" y="1470344"/>
              <a:ext cx="0" cy="3020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5785862" y="1394550"/>
              <a:ext cx="0" cy="1209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12579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784976" cy="461665"/>
          </a:xfrm>
          <a:prstGeom prst="rect">
            <a:avLst/>
          </a:prstGeom>
          <a:noFill/>
        </p:spPr>
        <p:txBody>
          <a:bodyPr wrap="square" rtlCol="0">
            <a:spAutoFit/>
          </a:bodyPr>
          <a:lstStyle/>
          <a:p>
            <a:r>
              <a:rPr lang="en-US" sz="2400" b="1" dirty="0" smtClean="0">
                <a:solidFill>
                  <a:schemeClr val="accent2"/>
                </a:solidFill>
                <a:latin typeface="Calibri" panose="020F0502020204030204" pitchFamily="34" charset="0"/>
              </a:rPr>
              <a:t>School attendance among 15-18 </a:t>
            </a:r>
            <a:r>
              <a:rPr lang="en-US" sz="2400" b="1" dirty="0">
                <a:solidFill>
                  <a:schemeClr val="accent2"/>
                </a:solidFill>
                <a:latin typeface="Calibri" panose="020F0502020204030204" pitchFamily="34" charset="0"/>
              </a:rPr>
              <a:t>year-old </a:t>
            </a:r>
            <a:r>
              <a:rPr lang="en-US" sz="2400" b="1" dirty="0" smtClean="0">
                <a:solidFill>
                  <a:schemeClr val="accent2"/>
                </a:solidFill>
                <a:latin typeface="Calibri" panose="020F0502020204030204" pitchFamily="34" charset="0"/>
              </a:rPr>
              <a:t>girls, selected countries</a:t>
            </a:r>
            <a:endParaRPr lang="en-IN" sz="2400" b="1" dirty="0">
              <a:solidFill>
                <a:schemeClr val="accent2"/>
              </a:solidFill>
              <a:latin typeface="Calibri" panose="020F0502020204030204" pitchFamily="34" charset="0"/>
            </a:endParaRPr>
          </a:p>
        </p:txBody>
      </p:sp>
      <p:sp>
        <p:nvSpPr>
          <p:cNvPr id="4" name="TextBox 3"/>
          <p:cNvSpPr txBox="1"/>
          <p:nvPr/>
        </p:nvSpPr>
        <p:spPr>
          <a:xfrm>
            <a:off x="179512" y="5589240"/>
            <a:ext cx="8784976" cy="1015663"/>
          </a:xfrm>
          <a:prstGeom prst="rect">
            <a:avLst/>
          </a:prstGeom>
          <a:noFill/>
        </p:spPr>
        <p:txBody>
          <a:bodyPr wrap="square" rtlCol="0">
            <a:spAutoFit/>
          </a:bodyPr>
          <a:lstStyle/>
          <a:p>
            <a:r>
              <a:rPr lang="en-US" sz="2000" b="1" dirty="0" smtClean="0">
                <a:latin typeface="Calibri" panose="020F0502020204030204" pitchFamily="34" charset="0"/>
              </a:rPr>
              <a:t>The situation with older adolescent girls  remains worse in many countries, with school attendance dropping by 10-45 percentage points as girls transition from early adolescence to late adolescence </a:t>
            </a:r>
            <a:endParaRPr lang="en-IN" sz="2000" b="1" dirty="0">
              <a:latin typeface="Calibri" panose="020F0502020204030204" pitchFamily="34" charset="0"/>
            </a:endParaRPr>
          </a:p>
        </p:txBody>
      </p:sp>
      <p:sp>
        <p:nvSpPr>
          <p:cNvPr id="6" name="TextBox 5"/>
          <p:cNvSpPr txBox="1"/>
          <p:nvPr/>
        </p:nvSpPr>
        <p:spPr>
          <a:xfrm>
            <a:off x="179512" y="6597352"/>
            <a:ext cx="6480720" cy="246221"/>
          </a:xfrm>
          <a:prstGeom prst="rect">
            <a:avLst/>
          </a:prstGeom>
          <a:noFill/>
        </p:spPr>
        <p:txBody>
          <a:bodyPr wrap="square" rtlCol="0">
            <a:spAutoFit/>
          </a:bodyPr>
          <a:lstStyle/>
          <a:p>
            <a:r>
              <a:rPr lang="en-US" sz="1000" dirty="0" smtClean="0">
                <a:latin typeface="Calibri" panose="020F0502020204030204" pitchFamily="34" charset="0"/>
              </a:rPr>
              <a:t>Based on analysis of DHS data</a:t>
            </a:r>
            <a:endParaRPr lang="en-IN" sz="1000" dirty="0">
              <a:latin typeface="Calibri" panose="020F0502020204030204" pitchFamily="34" charset="0"/>
            </a:endParaRPr>
          </a:p>
        </p:txBody>
      </p:sp>
      <p:grpSp>
        <p:nvGrpSpPr>
          <p:cNvPr id="3" name="Group 2"/>
          <p:cNvGrpSpPr/>
          <p:nvPr/>
        </p:nvGrpSpPr>
        <p:grpSpPr>
          <a:xfrm>
            <a:off x="683568" y="836712"/>
            <a:ext cx="7704856" cy="3960440"/>
            <a:chOff x="683568" y="836712"/>
            <a:chExt cx="7704856" cy="3960440"/>
          </a:xfrm>
        </p:grpSpPr>
        <p:graphicFrame>
          <p:nvGraphicFramePr>
            <p:cNvPr id="21" name="Chart 20"/>
            <p:cNvGraphicFramePr>
              <a:graphicFrameLocks/>
            </p:cNvGraphicFramePr>
            <p:nvPr>
              <p:extLst>
                <p:ext uri="{D42A27DB-BD31-4B8C-83A1-F6EECF244321}">
                  <p14:modId xmlns:p14="http://schemas.microsoft.com/office/powerpoint/2010/main" val="461004092"/>
                </p:ext>
              </p:extLst>
            </p:nvPr>
          </p:nvGraphicFramePr>
          <p:xfrm>
            <a:off x="683568" y="836712"/>
            <a:ext cx="7704856" cy="3960440"/>
          </p:xfrm>
          <a:graphic>
            <a:graphicData uri="http://schemas.openxmlformats.org/drawingml/2006/chart">
              <c:chart xmlns:c="http://schemas.openxmlformats.org/drawingml/2006/chart" xmlns:r="http://schemas.openxmlformats.org/officeDocument/2006/relationships" r:id="rId2"/>
            </a:graphicData>
          </a:graphic>
        </p:graphicFrame>
        <p:cxnSp>
          <p:nvCxnSpPr>
            <p:cNvPr id="51" name="Straight Arrow Connector 50"/>
            <p:cNvCxnSpPr/>
            <p:nvPr/>
          </p:nvCxnSpPr>
          <p:spPr>
            <a:xfrm flipV="1">
              <a:off x="1773962" y="2798257"/>
              <a:ext cx="0" cy="314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7318758" y="1400474"/>
              <a:ext cx="0" cy="777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4759420" y="2321446"/>
              <a:ext cx="0" cy="458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621208" y="1811505"/>
              <a:ext cx="0" cy="532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037667" y="1881663"/>
              <a:ext cx="0" cy="4633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632166" y="1668847"/>
              <a:ext cx="0" cy="117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3481336" y="2802779"/>
              <a:ext cx="0" cy="1322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2205920" y="1624845"/>
              <a:ext cx="0" cy="1192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059562" y="2219346"/>
              <a:ext cx="0" cy="662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74612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467544" y="1124744"/>
            <a:ext cx="8208912" cy="3960440"/>
            <a:chOff x="3962400" y="4038600"/>
            <a:chExt cx="5192210" cy="2819400"/>
          </a:xfrm>
        </p:grpSpPr>
        <p:graphicFrame>
          <p:nvGraphicFramePr>
            <p:cNvPr id="20" name="Chart 19"/>
            <p:cNvGraphicFramePr>
              <a:graphicFrameLocks/>
            </p:cNvGraphicFramePr>
            <p:nvPr>
              <p:extLst>
                <p:ext uri="{D42A27DB-BD31-4B8C-83A1-F6EECF244321}">
                  <p14:modId xmlns:p14="http://schemas.microsoft.com/office/powerpoint/2010/main" val="1326900676"/>
                </p:ext>
              </p:extLst>
            </p:nvPr>
          </p:nvGraphicFramePr>
          <p:xfrm>
            <a:off x="3962400" y="4038600"/>
            <a:ext cx="5192210" cy="2819400"/>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Arrow Connector 21"/>
            <p:cNvCxnSpPr/>
            <p:nvPr/>
          </p:nvCxnSpPr>
          <p:spPr>
            <a:xfrm flipV="1">
              <a:off x="4773706" y="5645393"/>
              <a:ext cx="0" cy="475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261225" y="5163068"/>
              <a:ext cx="0" cy="1413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8372475" y="4481122"/>
              <a:ext cx="0" cy="239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8096250" y="4534098"/>
              <a:ext cx="0" cy="409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429375" y="4498356"/>
              <a:ext cx="0" cy="378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991350" y="4463991"/>
              <a:ext cx="0" cy="580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876925" y="5238750"/>
              <a:ext cx="0" cy="225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324475" y="4985735"/>
              <a:ext cx="0" cy="198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607050" y="5286213"/>
              <a:ext cx="0" cy="200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159500" y="5257800"/>
              <a:ext cx="0" cy="1812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543800" y="4629150"/>
              <a:ext cx="0" cy="2807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824285" y="4508478"/>
              <a:ext cx="0" cy="170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048250" y="5666525"/>
              <a:ext cx="0" cy="119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79512" y="116632"/>
            <a:ext cx="8784976" cy="461665"/>
          </a:xfrm>
          <a:prstGeom prst="rect">
            <a:avLst/>
          </a:prstGeom>
          <a:noFill/>
        </p:spPr>
        <p:txBody>
          <a:bodyPr wrap="square" rtlCol="0">
            <a:spAutoFit/>
          </a:bodyPr>
          <a:lstStyle/>
          <a:p>
            <a:r>
              <a:rPr lang="en-US" sz="2400" b="1" dirty="0" smtClean="0">
                <a:solidFill>
                  <a:schemeClr val="accent2"/>
                </a:solidFill>
                <a:latin typeface="Calibri" panose="020F0502020204030204" pitchFamily="34" charset="0"/>
              </a:rPr>
              <a:t>Grade 8 completion rates for 15-18 year-old girls, selected countries </a:t>
            </a:r>
            <a:endParaRPr lang="en-IN" sz="2400" b="1" dirty="0">
              <a:solidFill>
                <a:schemeClr val="accent2"/>
              </a:solidFill>
              <a:latin typeface="Calibri" panose="020F0502020204030204" pitchFamily="34" charset="0"/>
            </a:endParaRPr>
          </a:p>
        </p:txBody>
      </p:sp>
      <p:sp>
        <p:nvSpPr>
          <p:cNvPr id="4" name="TextBox 3"/>
          <p:cNvSpPr txBox="1"/>
          <p:nvPr/>
        </p:nvSpPr>
        <p:spPr>
          <a:xfrm>
            <a:off x="179512" y="5589240"/>
            <a:ext cx="8784976" cy="769441"/>
          </a:xfrm>
          <a:prstGeom prst="rect">
            <a:avLst/>
          </a:prstGeom>
          <a:noFill/>
        </p:spPr>
        <p:txBody>
          <a:bodyPr wrap="square" rtlCol="0">
            <a:spAutoFit/>
          </a:bodyPr>
          <a:lstStyle/>
          <a:p>
            <a:r>
              <a:rPr lang="en-US" sz="2200" b="1" dirty="0" smtClean="0">
                <a:latin typeface="Calibri" panose="020F0502020204030204" pitchFamily="34" charset="0"/>
              </a:rPr>
              <a:t>Although girls’ attendance in primary school has increased significantly, primary school completion rates are below 50% in many countries </a:t>
            </a:r>
            <a:endParaRPr lang="en-IN" sz="2200" b="1" dirty="0">
              <a:latin typeface="Calibri" panose="020F0502020204030204" pitchFamily="34" charset="0"/>
            </a:endParaRPr>
          </a:p>
        </p:txBody>
      </p:sp>
      <p:sp>
        <p:nvSpPr>
          <p:cNvPr id="6" name="TextBox 5"/>
          <p:cNvSpPr txBox="1"/>
          <p:nvPr/>
        </p:nvSpPr>
        <p:spPr>
          <a:xfrm>
            <a:off x="179512" y="6597352"/>
            <a:ext cx="6480720" cy="246221"/>
          </a:xfrm>
          <a:prstGeom prst="rect">
            <a:avLst/>
          </a:prstGeom>
          <a:noFill/>
        </p:spPr>
        <p:txBody>
          <a:bodyPr wrap="square" rtlCol="0">
            <a:spAutoFit/>
          </a:bodyPr>
          <a:lstStyle/>
          <a:p>
            <a:r>
              <a:rPr lang="en-US" sz="1000" dirty="0" smtClean="0">
                <a:latin typeface="Calibri" panose="020F0502020204030204" pitchFamily="34" charset="0"/>
              </a:rPr>
              <a:t>Based on analysis of DHS data</a:t>
            </a:r>
            <a:endParaRPr lang="en-IN" sz="1000" dirty="0">
              <a:latin typeface="Calibri" panose="020F0502020204030204" pitchFamily="34" charset="0"/>
            </a:endParaRPr>
          </a:p>
        </p:txBody>
      </p:sp>
    </p:spTree>
    <p:extLst>
      <p:ext uri="{BB962C8B-B14F-4D97-AF65-F5344CB8AC3E}">
        <p14:creationId xmlns:p14="http://schemas.microsoft.com/office/powerpoint/2010/main" val="26670103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9144000" cy="461665"/>
          </a:xfrm>
          <a:prstGeom prst="rect">
            <a:avLst/>
          </a:prstGeom>
          <a:noFill/>
        </p:spPr>
        <p:txBody>
          <a:bodyPr wrap="square" rtlCol="0">
            <a:spAutoFit/>
          </a:bodyPr>
          <a:lstStyle/>
          <a:p>
            <a:pPr algn="ctr"/>
            <a:r>
              <a:rPr lang="en-US" sz="2400" b="1" dirty="0" smtClean="0">
                <a:solidFill>
                  <a:schemeClr val="accent2"/>
                </a:solidFill>
                <a:latin typeface="Calibri" panose="020F0502020204030204" pitchFamily="34" charset="0"/>
              </a:rPr>
              <a:t>Grade 10 completion rates for 17-18 year-old girls, selected countries </a:t>
            </a:r>
            <a:endParaRPr lang="en-IN" sz="2400" b="1" dirty="0">
              <a:solidFill>
                <a:schemeClr val="accent2"/>
              </a:solidFill>
              <a:latin typeface="Calibri" panose="020F0502020204030204" pitchFamily="34" charset="0"/>
            </a:endParaRPr>
          </a:p>
        </p:txBody>
      </p:sp>
      <p:sp>
        <p:nvSpPr>
          <p:cNvPr id="4" name="TextBox 3"/>
          <p:cNvSpPr txBox="1"/>
          <p:nvPr/>
        </p:nvSpPr>
        <p:spPr>
          <a:xfrm>
            <a:off x="179512" y="5589240"/>
            <a:ext cx="8784976" cy="1015663"/>
          </a:xfrm>
          <a:prstGeom prst="rect">
            <a:avLst/>
          </a:prstGeom>
          <a:noFill/>
        </p:spPr>
        <p:txBody>
          <a:bodyPr wrap="square" rtlCol="0">
            <a:spAutoFit/>
          </a:bodyPr>
          <a:lstStyle/>
          <a:p>
            <a:r>
              <a:rPr lang="en-US" sz="2000" b="1" dirty="0" smtClean="0">
                <a:latin typeface="Calibri" panose="020F0502020204030204" pitchFamily="34" charset="0"/>
              </a:rPr>
              <a:t>The picture is more dismal with regard to secondary school completion, although some countries have made significant strides in enabling their girls to complete secondary education </a:t>
            </a:r>
            <a:endParaRPr lang="en-IN" sz="2000" b="1" dirty="0">
              <a:latin typeface="Calibri" panose="020F0502020204030204" pitchFamily="34" charset="0"/>
            </a:endParaRPr>
          </a:p>
        </p:txBody>
      </p:sp>
      <p:sp>
        <p:nvSpPr>
          <p:cNvPr id="6" name="TextBox 5"/>
          <p:cNvSpPr txBox="1"/>
          <p:nvPr/>
        </p:nvSpPr>
        <p:spPr>
          <a:xfrm>
            <a:off x="179512" y="6597352"/>
            <a:ext cx="6480720" cy="246221"/>
          </a:xfrm>
          <a:prstGeom prst="rect">
            <a:avLst/>
          </a:prstGeom>
          <a:noFill/>
        </p:spPr>
        <p:txBody>
          <a:bodyPr wrap="square" rtlCol="0">
            <a:spAutoFit/>
          </a:bodyPr>
          <a:lstStyle/>
          <a:p>
            <a:r>
              <a:rPr lang="en-US" sz="1000" dirty="0" smtClean="0">
                <a:latin typeface="Calibri" panose="020F0502020204030204" pitchFamily="34" charset="0"/>
              </a:rPr>
              <a:t>Based on analysis of DHS data</a:t>
            </a:r>
            <a:endParaRPr lang="en-IN" sz="1000" dirty="0">
              <a:latin typeface="Calibri" panose="020F0502020204030204" pitchFamily="34" charset="0"/>
            </a:endParaRPr>
          </a:p>
        </p:txBody>
      </p:sp>
      <p:cxnSp>
        <p:nvCxnSpPr>
          <p:cNvPr id="51" name="Straight Arrow Connector 50"/>
          <p:cNvCxnSpPr/>
          <p:nvPr/>
        </p:nvCxnSpPr>
        <p:spPr>
          <a:xfrm flipV="1">
            <a:off x="2319204" y="3765916"/>
            <a:ext cx="0" cy="161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755576" y="1005576"/>
            <a:ext cx="7632848" cy="4032448"/>
            <a:chOff x="755576" y="1005576"/>
            <a:chExt cx="7632848" cy="4032448"/>
          </a:xfrm>
        </p:grpSpPr>
        <p:grpSp>
          <p:nvGrpSpPr>
            <p:cNvPr id="36" name="Group 35"/>
            <p:cNvGrpSpPr/>
            <p:nvPr/>
          </p:nvGrpSpPr>
          <p:grpSpPr>
            <a:xfrm>
              <a:off x="755576" y="1005576"/>
              <a:ext cx="7632848" cy="4032448"/>
              <a:chOff x="3986715" y="3962400"/>
              <a:chExt cx="5131885" cy="2895600"/>
            </a:xfrm>
          </p:grpSpPr>
          <p:graphicFrame>
            <p:nvGraphicFramePr>
              <p:cNvPr id="37" name="Chart 36"/>
              <p:cNvGraphicFramePr>
                <a:graphicFrameLocks/>
              </p:cNvGraphicFramePr>
              <p:nvPr>
                <p:extLst>
                  <p:ext uri="{D42A27DB-BD31-4B8C-83A1-F6EECF244321}">
                    <p14:modId xmlns:p14="http://schemas.microsoft.com/office/powerpoint/2010/main" val="1532876226"/>
                  </p:ext>
                </p:extLst>
              </p:nvPr>
            </p:nvGraphicFramePr>
            <p:xfrm>
              <a:off x="3986715" y="3962400"/>
              <a:ext cx="5131885" cy="2895600"/>
            </p:xfrm>
            <a:graphic>
              <a:graphicData uri="http://schemas.openxmlformats.org/drawingml/2006/chart">
                <c:chart xmlns:c="http://schemas.openxmlformats.org/drawingml/2006/chart" xmlns:r="http://schemas.openxmlformats.org/officeDocument/2006/relationships" r:id="rId2"/>
              </a:graphicData>
            </a:graphic>
          </p:graphicFrame>
          <p:cxnSp>
            <p:nvCxnSpPr>
              <p:cNvPr id="38" name="Straight Arrow Connector 37"/>
              <p:cNvCxnSpPr/>
              <p:nvPr/>
            </p:nvCxnSpPr>
            <p:spPr>
              <a:xfrm flipV="1">
                <a:off x="8923020" y="4480777"/>
                <a:ext cx="0" cy="386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978015" y="4869614"/>
                <a:ext cx="0" cy="610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433185" y="4843064"/>
                <a:ext cx="0" cy="4805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8369935" y="4732021"/>
                <a:ext cx="0" cy="31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318125" y="5580220"/>
                <a:ext cx="0" cy="234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869832" y="5766430"/>
                <a:ext cx="0" cy="170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152438" y="5481637"/>
                <a:ext cx="0" cy="2211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7534275" y="4870583"/>
                <a:ext cx="0" cy="346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7814760" y="4750615"/>
                <a:ext cx="0" cy="234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088630" y="4810429"/>
                <a:ext cx="0" cy="325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648700" y="4264199"/>
                <a:ext cx="0" cy="111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254952" y="5570341"/>
                <a:ext cx="0" cy="115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761230" y="5864432"/>
                <a:ext cx="0" cy="3101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flipV="1">
              <a:off x="4807074" y="3660024"/>
              <a:ext cx="0" cy="1321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18040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784976" cy="830997"/>
          </a:xfrm>
          <a:prstGeom prst="rect">
            <a:avLst/>
          </a:prstGeom>
          <a:noFill/>
        </p:spPr>
        <p:txBody>
          <a:bodyPr wrap="square" rtlCol="0">
            <a:spAutoFit/>
          </a:bodyPr>
          <a:lstStyle/>
          <a:p>
            <a:r>
              <a:rPr lang="en-US" sz="2400" b="1" dirty="0" smtClean="0">
                <a:solidFill>
                  <a:schemeClr val="accent2"/>
                </a:solidFill>
                <a:latin typeface="Calibri" panose="020F0502020204030204" pitchFamily="34" charset="0"/>
              </a:rPr>
              <a:t>Gender gap (boys minus girls) in grade 8 completion rates for 15-18 year-old girls around 2000 and 2010, selected countries </a:t>
            </a:r>
            <a:endParaRPr lang="en-IN" sz="2400" b="1" dirty="0">
              <a:solidFill>
                <a:schemeClr val="accent2"/>
              </a:solidFill>
              <a:latin typeface="Calibri" panose="020F0502020204030204" pitchFamily="34" charset="0"/>
            </a:endParaRPr>
          </a:p>
        </p:txBody>
      </p:sp>
      <p:sp>
        <p:nvSpPr>
          <p:cNvPr id="4" name="TextBox 3"/>
          <p:cNvSpPr txBox="1"/>
          <p:nvPr/>
        </p:nvSpPr>
        <p:spPr>
          <a:xfrm>
            <a:off x="179512" y="5589240"/>
            <a:ext cx="8784976" cy="1015663"/>
          </a:xfrm>
          <a:prstGeom prst="rect">
            <a:avLst/>
          </a:prstGeom>
          <a:noFill/>
        </p:spPr>
        <p:txBody>
          <a:bodyPr wrap="square" rtlCol="0">
            <a:spAutoFit/>
          </a:bodyPr>
          <a:lstStyle/>
          <a:p>
            <a:r>
              <a:rPr lang="en-US" sz="2000" b="1" dirty="0" smtClean="0">
                <a:latin typeface="Calibri" panose="020F0502020204030204" pitchFamily="34" charset="0"/>
              </a:rPr>
              <a:t>Interestingly, most countries have achieved or are on the path to achieve gender parity in primary school completion; indeed, female advantage is evident in many countries of late</a:t>
            </a:r>
            <a:endParaRPr lang="en-IN" sz="2000" b="1" dirty="0">
              <a:latin typeface="Calibri" panose="020F0502020204030204" pitchFamily="34" charset="0"/>
            </a:endParaRPr>
          </a:p>
        </p:txBody>
      </p:sp>
      <p:sp>
        <p:nvSpPr>
          <p:cNvPr id="6" name="TextBox 5"/>
          <p:cNvSpPr txBox="1"/>
          <p:nvPr/>
        </p:nvSpPr>
        <p:spPr>
          <a:xfrm>
            <a:off x="179512" y="6597352"/>
            <a:ext cx="6480720" cy="246221"/>
          </a:xfrm>
          <a:prstGeom prst="rect">
            <a:avLst/>
          </a:prstGeom>
          <a:noFill/>
        </p:spPr>
        <p:txBody>
          <a:bodyPr wrap="square" rtlCol="0">
            <a:spAutoFit/>
          </a:bodyPr>
          <a:lstStyle/>
          <a:p>
            <a:r>
              <a:rPr lang="en-US" sz="1000" dirty="0" smtClean="0">
                <a:latin typeface="Calibri" panose="020F0502020204030204" pitchFamily="34" charset="0"/>
              </a:rPr>
              <a:t>Based on analysis of DHS data</a:t>
            </a:r>
            <a:endParaRPr lang="en-IN" sz="1000" dirty="0">
              <a:latin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208581249"/>
              </p:ext>
            </p:extLst>
          </p:nvPr>
        </p:nvGraphicFramePr>
        <p:xfrm>
          <a:off x="0" y="1403136"/>
          <a:ext cx="4412503"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19672" y="1052736"/>
            <a:ext cx="1656184" cy="369332"/>
          </a:xfrm>
          <a:prstGeom prst="rect">
            <a:avLst/>
          </a:prstGeom>
          <a:noFill/>
        </p:spPr>
        <p:txBody>
          <a:bodyPr wrap="square" rtlCol="0">
            <a:spAutoFit/>
          </a:bodyPr>
          <a:lstStyle/>
          <a:p>
            <a:pPr algn="ctr"/>
            <a:r>
              <a:rPr lang="en-US" b="1" dirty="0" smtClean="0"/>
              <a:t>Around 2000</a:t>
            </a:r>
            <a:endParaRPr lang="en-IN" b="1" dirty="0"/>
          </a:p>
        </p:txBody>
      </p:sp>
      <p:graphicFrame>
        <p:nvGraphicFramePr>
          <p:cNvPr id="8" name="Chart 7"/>
          <p:cNvGraphicFramePr>
            <a:graphicFrameLocks/>
          </p:cNvGraphicFramePr>
          <p:nvPr>
            <p:extLst>
              <p:ext uri="{D42A27DB-BD31-4B8C-83A1-F6EECF244321}">
                <p14:modId xmlns:p14="http://schemas.microsoft.com/office/powerpoint/2010/main" val="1112022531"/>
              </p:ext>
            </p:extLst>
          </p:nvPr>
        </p:nvGraphicFramePr>
        <p:xfrm>
          <a:off x="4446240" y="1422068"/>
          <a:ext cx="4572000" cy="395114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660232" y="1038038"/>
            <a:ext cx="1512168" cy="369332"/>
          </a:xfrm>
          <a:prstGeom prst="rect">
            <a:avLst/>
          </a:prstGeom>
          <a:noFill/>
        </p:spPr>
        <p:txBody>
          <a:bodyPr wrap="square" rtlCol="0">
            <a:spAutoFit/>
          </a:bodyPr>
          <a:lstStyle/>
          <a:p>
            <a:pPr algn="ctr"/>
            <a:r>
              <a:rPr lang="en-US" b="1" dirty="0" smtClean="0"/>
              <a:t>Around 2010</a:t>
            </a:r>
            <a:endParaRPr lang="en-IN" b="1" dirty="0"/>
          </a:p>
        </p:txBody>
      </p:sp>
    </p:spTree>
    <p:extLst>
      <p:ext uri="{BB962C8B-B14F-4D97-AF65-F5344CB8AC3E}">
        <p14:creationId xmlns:p14="http://schemas.microsoft.com/office/powerpoint/2010/main" val="23494902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pCouncil-PPT">
  <a:themeElements>
    <a:clrScheme name="NEW POPCOUNCIL">
      <a:dk1>
        <a:srgbClr val="333333"/>
      </a:dk1>
      <a:lt1>
        <a:srgbClr val="FFFFFF"/>
      </a:lt1>
      <a:dk2>
        <a:srgbClr val="333333"/>
      </a:dk2>
      <a:lt2>
        <a:srgbClr val="FFFFFF"/>
      </a:lt2>
      <a:accent1>
        <a:srgbClr val="6CC04A"/>
      </a:accent1>
      <a:accent2>
        <a:srgbClr val="033C5A"/>
      </a:accent2>
      <a:accent3>
        <a:srgbClr val="818284"/>
      </a:accent3>
      <a:accent4>
        <a:srgbClr val="00A7E0"/>
      </a:accent4>
      <a:accent5>
        <a:srgbClr val="F47B1F"/>
      </a:accent5>
      <a:accent6>
        <a:srgbClr val="A8D597"/>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background (Present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verview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pyright and permiss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PopCouncil-PPT</Template>
  <TotalTime>6229</TotalTime>
  <Words>1240</Words>
  <Application>Microsoft Macintosh PowerPoint</Application>
  <PresentationFormat>On-screen Show (4:3)</PresentationFormat>
  <Paragraphs>178</Paragraphs>
  <Slides>20</Slides>
  <Notes>2</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PopCouncil-PPT</vt:lpstr>
      <vt:lpstr>Dark background (Presentations)</vt:lpstr>
      <vt:lpstr>Overview slides</vt:lpstr>
      <vt:lpstr>Copyright and permissions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outcomes among adolescent students </vt:lpstr>
      <vt:lpstr>PowerPoint Presentation</vt:lpstr>
      <vt:lpstr>Limited physical access</vt:lpstr>
      <vt:lpstr>Limited economic access</vt:lpstr>
      <vt:lpstr>Poor quality schooling </vt:lpstr>
      <vt:lpstr>Early marriage and pregnancy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Komal Saxena</dc:creator>
  <cp:lastModifiedBy>Priya Pillai</cp:lastModifiedBy>
  <cp:revision>173</cp:revision>
  <dcterms:created xsi:type="dcterms:W3CDTF">2014-07-16T04:04:38Z</dcterms:created>
  <dcterms:modified xsi:type="dcterms:W3CDTF">2015-06-20T04:36:17Z</dcterms:modified>
</cp:coreProperties>
</file>